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23"/>
  </p:notesMasterIdLst>
  <p:sldIdLst>
    <p:sldId id="314" r:id="rId2"/>
    <p:sldId id="443" r:id="rId3"/>
    <p:sldId id="469" r:id="rId4"/>
    <p:sldId id="487" r:id="rId5"/>
    <p:sldId id="413" r:id="rId6"/>
    <p:sldId id="508" r:id="rId7"/>
    <p:sldId id="310" r:id="rId8"/>
    <p:sldId id="429" r:id="rId9"/>
    <p:sldId id="427" r:id="rId10"/>
    <p:sldId id="431" r:id="rId11"/>
    <p:sldId id="311" r:id="rId12"/>
    <p:sldId id="335" r:id="rId13"/>
    <p:sldId id="323" r:id="rId14"/>
    <p:sldId id="259" r:id="rId15"/>
    <p:sldId id="334" r:id="rId16"/>
    <p:sldId id="317" r:id="rId17"/>
    <p:sldId id="336" r:id="rId18"/>
    <p:sldId id="337" r:id="rId19"/>
    <p:sldId id="338" r:id="rId20"/>
    <p:sldId id="507" r:id="rId21"/>
    <p:sldId id="371" r:id="rId22"/>
    <p:sldId id="340" r:id="rId23"/>
    <p:sldId id="345" r:id="rId24"/>
    <p:sldId id="346" r:id="rId25"/>
    <p:sldId id="347" r:id="rId26"/>
    <p:sldId id="348" r:id="rId27"/>
    <p:sldId id="349" r:id="rId28"/>
    <p:sldId id="351" r:id="rId29"/>
    <p:sldId id="350" r:id="rId30"/>
    <p:sldId id="509" r:id="rId31"/>
    <p:sldId id="353" r:id="rId32"/>
    <p:sldId id="343" r:id="rId33"/>
    <p:sldId id="493" r:id="rId34"/>
    <p:sldId id="356" r:id="rId35"/>
    <p:sldId id="357" r:id="rId36"/>
    <p:sldId id="358" r:id="rId37"/>
    <p:sldId id="359" r:id="rId38"/>
    <p:sldId id="416" r:id="rId39"/>
    <p:sldId id="473" r:id="rId40"/>
    <p:sldId id="475" r:id="rId41"/>
    <p:sldId id="361" r:id="rId42"/>
    <p:sldId id="510" r:id="rId43"/>
    <p:sldId id="370" r:id="rId44"/>
    <p:sldId id="367" r:id="rId45"/>
    <p:sldId id="364" r:id="rId46"/>
    <p:sldId id="365" r:id="rId47"/>
    <p:sldId id="373" r:id="rId48"/>
    <p:sldId id="362" r:id="rId49"/>
    <p:sldId id="374" r:id="rId50"/>
    <p:sldId id="360" r:id="rId51"/>
    <p:sldId id="366" r:id="rId52"/>
    <p:sldId id="377" r:id="rId53"/>
    <p:sldId id="511" r:id="rId54"/>
    <p:sldId id="489" r:id="rId55"/>
    <p:sldId id="457" r:id="rId56"/>
    <p:sldId id="458" r:id="rId57"/>
    <p:sldId id="459" r:id="rId58"/>
    <p:sldId id="512" r:id="rId59"/>
    <p:sldId id="375" r:id="rId60"/>
    <p:sldId id="384" r:id="rId61"/>
    <p:sldId id="513" r:id="rId62"/>
    <p:sldId id="514" r:id="rId63"/>
    <p:sldId id="386" r:id="rId64"/>
    <p:sldId id="387" r:id="rId65"/>
    <p:sldId id="378" r:id="rId66"/>
    <p:sldId id="385" r:id="rId67"/>
    <p:sldId id="277" r:id="rId68"/>
    <p:sldId id="501" r:id="rId69"/>
    <p:sldId id="460" r:id="rId70"/>
    <p:sldId id="388" r:id="rId71"/>
    <p:sldId id="499" r:id="rId72"/>
    <p:sldId id="505" r:id="rId73"/>
    <p:sldId id="506" r:id="rId74"/>
    <p:sldId id="474" r:id="rId75"/>
    <p:sldId id="397" r:id="rId76"/>
    <p:sldId id="471" r:id="rId77"/>
    <p:sldId id="400" r:id="rId78"/>
    <p:sldId id="401" r:id="rId79"/>
    <p:sldId id="490" r:id="rId80"/>
    <p:sldId id="439" r:id="rId81"/>
    <p:sldId id="419" r:id="rId82"/>
    <p:sldId id="403" r:id="rId83"/>
    <p:sldId id="502" r:id="rId84"/>
    <p:sldId id="449" r:id="rId85"/>
    <p:sldId id="420" r:id="rId86"/>
    <p:sldId id="418" r:id="rId87"/>
    <p:sldId id="417" r:id="rId88"/>
    <p:sldId id="399" r:id="rId89"/>
    <p:sldId id="462" r:id="rId90"/>
    <p:sldId id="515" r:id="rId91"/>
    <p:sldId id="467" r:id="rId92"/>
    <p:sldId id="465" r:id="rId93"/>
    <p:sldId id="461" r:id="rId94"/>
    <p:sldId id="468" r:id="rId95"/>
    <p:sldId id="463" r:id="rId96"/>
    <p:sldId id="390" r:id="rId97"/>
    <p:sldId id="405" r:id="rId98"/>
    <p:sldId id="409" r:id="rId99"/>
    <p:sldId id="504" r:id="rId100"/>
    <p:sldId id="432" r:id="rId101"/>
    <p:sldId id="447" r:id="rId102"/>
    <p:sldId id="446" r:id="rId103"/>
    <p:sldId id="516" r:id="rId104"/>
    <p:sldId id="421" r:id="rId105"/>
    <p:sldId id="422" r:id="rId106"/>
    <p:sldId id="423" r:id="rId107"/>
    <p:sldId id="424" r:id="rId108"/>
    <p:sldId id="425" r:id="rId109"/>
    <p:sldId id="426" r:id="rId110"/>
    <p:sldId id="328" r:id="rId111"/>
    <p:sldId id="451" r:id="rId112"/>
    <p:sldId id="448" r:id="rId113"/>
    <p:sldId id="450" r:id="rId114"/>
    <p:sldId id="445" r:id="rId115"/>
    <p:sldId id="480" r:id="rId116"/>
    <p:sldId id="452" r:id="rId117"/>
    <p:sldId id="470" r:id="rId118"/>
    <p:sldId id="481" r:id="rId119"/>
    <p:sldId id="482" r:id="rId120"/>
    <p:sldId id="483" r:id="rId121"/>
    <p:sldId id="437" r:id="rId122"/>
  </p:sldIdLst>
  <p:sldSz cx="12188825" cy="6858000"/>
  <p:notesSz cx="7772400" cy="100584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5pPr>
    <a:lvl6pPr marL="2286000" algn="l" defTabSz="457200" rtl="0" eaLnBrk="1" latinLnBrk="0" hangingPunct="1">
      <a:defRPr kern="1200">
        <a:solidFill>
          <a:schemeClr val="bg1"/>
        </a:solidFill>
        <a:latin typeface="Arial" charset="0"/>
        <a:ea typeface="ＭＳ Ｐゴシック" charset="0"/>
        <a:cs typeface="ＭＳ Ｐゴシック" charset="0"/>
      </a:defRPr>
    </a:lvl6pPr>
    <a:lvl7pPr marL="2743200" algn="l" defTabSz="457200" rtl="0" eaLnBrk="1" latinLnBrk="0" hangingPunct="1">
      <a:defRPr kern="1200">
        <a:solidFill>
          <a:schemeClr val="bg1"/>
        </a:solidFill>
        <a:latin typeface="Arial" charset="0"/>
        <a:ea typeface="ＭＳ Ｐゴシック" charset="0"/>
        <a:cs typeface="ＭＳ Ｐゴシック" charset="0"/>
      </a:defRPr>
    </a:lvl7pPr>
    <a:lvl8pPr marL="3200400" algn="l" defTabSz="457200" rtl="0" eaLnBrk="1" latinLnBrk="0" hangingPunct="1">
      <a:defRPr kern="1200">
        <a:solidFill>
          <a:schemeClr val="bg1"/>
        </a:solidFill>
        <a:latin typeface="Arial" charset="0"/>
        <a:ea typeface="ＭＳ Ｐゴシック" charset="0"/>
        <a:cs typeface="ＭＳ Ｐゴシック" charset="0"/>
      </a:defRPr>
    </a:lvl8pPr>
    <a:lvl9pPr marL="3657600" algn="l" defTabSz="457200" rtl="0" eaLnBrk="1" latinLnBrk="0" hangingPunct="1">
      <a:defRPr kern="1200">
        <a:solidFill>
          <a:schemeClr val="bg1"/>
        </a:solidFill>
        <a:latin typeface="Arial" charset="0"/>
        <a:ea typeface="ＭＳ Ｐゴシック" charset="0"/>
        <a:cs typeface="ＭＳ Ｐゴシック" charset="0"/>
      </a:defRPr>
    </a:lvl9pPr>
  </p:defaultTextStyle>
  <p:modifyVerifier cryptProviderType="rsaFull" cryptAlgorithmClass="hash" cryptAlgorithmType="typeAny" cryptAlgorithmSid="4" spinCount="100000" saltData="78LR+cG0T8lD3oRRwhb1oQ==" hashData="8JTOymmvwaRepM1wTXROsLb10oc="/>
  <p:extLst>
    <p:ext uri="{EFAFB233-063F-42B5-8137-9DF3F51BA10A}">
      <p15:sldGuideLst xmlns:p15="http://schemas.microsoft.com/office/powerpoint/2012/main">
        <p15:guide id="1" orient="horz" pos="2160">
          <p15:clr>
            <a:srgbClr val="A4A3A4"/>
          </p15:clr>
        </p15:guide>
        <p15:guide id="2" pos="28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 Fahnestock"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00CB"/>
    <a:srgbClr val="0700FF"/>
    <a:srgbClr val="E7D60E"/>
    <a:srgbClr val="FFCC66"/>
    <a:srgbClr val="66CCFF"/>
    <a:srgbClr val="0080FF"/>
    <a:srgbClr val="6666FF"/>
    <a:srgbClr val="7F6312"/>
    <a:srgbClr val="F9FFA2"/>
    <a:srgbClr val="FEFB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66" autoAdjust="0"/>
    <p:restoredTop sz="99213" autoAdjust="0"/>
  </p:normalViewPr>
  <p:slideViewPr>
    <p:cSldViewPr>
      <p:cViewPr varScale="1">
        <p:scale>
          <a:sx n="77" d="100"/>
          <a:sy n="77" d="100"/>
        </p:scale>
        <p:origin x="126" y="690"/>
      </p:cViewPr>
      <p:guideLst>
        <p:guide orient="horz" pos="2160"/>
        <p:guide pos="2879"/>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74"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75"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76"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77"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78"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79" name="AutoShape 7"/>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80" name="AutoShape 8"/>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81" name="AutoShape 9"/>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82" name="AutoShape 10"/>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83" name="AutoShape 1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84" name="AutoShape 1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85" name="AutoShape 1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86" name="AutoShape 1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87" name="Rectangle 15"/>
          <p:cNvSpPr>
            <a:spLocks noGrp="1" noRot="1" noChangeAspect="1" noChangeArrowheads="1"/>
          </p:cNvSpPr>
          <p:nvPr>
            <p:ph type="sldImg"/>
          </p:nvPr>
        </p:nvSpPr>
        <p:spPr bwMode="auto">
          <a:xfrm>
            <a:off x="544513" y="763588"/>
            <a:ext cx="6659562" cy="37480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3088" name="Rectangle 16"/>
          <p:cNvSpPr>
            <a:spLocks noGrp="1" noChangeArrowheads="1"/>
          </p:cNvSpPr>
          <p:nvPr>
            <p:ph type="body"/>
          </p:nvPr>
        </p:nvSpPr>
        <p:spPr bwMode="auto">
          <a:xfrm>
            <a:off x="777875" y="4776788"/>
            <a:ext cx="6194425" cy="4502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a:p>
        </p:txBody>
      </p:sp>
      <p:sp>
        <p:nvSpPr>
          <p:cNvPr id="3089" name="Text Box 17"/>
          <p:cNvSpPr txBox="1">
            <a:spLocks noChangeArrowheads="1"/>
          </p:cNvSpPr>
          <p:nvPr/>
        </p:nvSpPr>
        <p:spPr bwMode="auto">
          <a:xfrm>
            <a:off x="0" y="0"/>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90" name="Text Box 18"/>
          <p:cNvSpPr txBox="1">
            <a:spLocks noChangeArrowheads="1"/>
          </p:cNvSpPr>
          <p:nvPr/>
        </p:nvSpPr>
        <p:spPr bwMode="auto">
          <a:xfrm>
            <a:off x="4398963" y="0"/>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91" name="Text Box 19"/>
          <p:cNvSpPr txBox="1">
            <a:spLocks noChangeArrowheads="1"/>
          </p:cNvSpPr>
          <p:nvPr/>
        </p:nvSpPr>
        <p:spPr bwMode="auto">
          <a:xfrm>
            <a:off x="0"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3092" name="Rectangle 20"/>
          <p:cNvSpPr>
            <a:spLocks noGrp="1" noChangeArrowheads="1"/>
          </p:cNvSpPr>
          <p:nvPr>
            <p:ph type="sldNum"/>
          </p:nvPr>
        </p:nvSpPr>
        <p:spPr bwMode="auto">
          <a:xfrm>
            <a:off x="4398963" y="9555163"/>
            <a:ext cx="3349625" cy="479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r" eaLnBrk="1">
              <a:lnSpc>
                <a:spcPct val="95000"/>
              </a:lnSpc>
              <a:buClrTx/>
              <a:buFontTx/>
              <a:buNone/>
              <a:tabLst>
                <a:tab pos="723900" algn="l"/>
                <a:tab pos="1447800" algn="l"/>
                <a:tab pos="2171700" algn="l"/>
                <a:tab pos="2895600" algn="l"/>
              </a:tabLst>
              <a:defRPr sz="1400">
                <a:solidFill>
                  <a:srgbClr val="000000"/>
                </a:solidFill>
                <a:latin typeface="Times New Roman" charset="0"/>
                <a:cs typeface="Arial Unicode MS" charset="0"/>
              </a:defRPr>
            </a:lvl1pPr>
          </a:lstStyle>
          <a:p>
            <a:pPr>
              <a:defRPr/>
            </a:pPr>
            <a:fld id="{72C4638B-51BA-E74E-80EC-0F79D40CD9D1}" type="slidenum">
              <a:rPr lang="en-US"/>
              <a:pPr>
                <a:defRPr/>
              </a:pPr>
              <a:t>‹#›</a:t>
            </a:fld>
            <a:endParaRPr lang="en-US"/>
          </a:p>
        </p:txBody>
      </p:sp>
    </p:spTree>
    <p:extLst>
      <p:ext uri="{BB962C8B-B14F-4D97-AF65-F5344CB8AC3E}">
        <p14:creationId xmlns:p14="http://schemas.microsoft.com/office/powerpoint/2010/main" val="12451651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6156BF6B-A0D6-8A45-9D0F-A771C7C85C24}" type="slidenum">
              <a:rPr lang="en-US"/>
              <a:pPr>
                <a:defRPr/>
              </a:pPr>
              <a:t>1</a:t>
            </a:fld>
            <a:endParaRPr lang="en-US"/>
          </a:p>
        </p:txBody>
      </p:sp>
      <p:sp>
        <p:nvSpPr>
          <p:cNvPr id="56321"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505CD358-08C5-5D44-BEC5-773A6EC967ED}" type="slidenum">
              <a:rPr lang="en-US" sz="1400" smtClean="0">
                <a:latin typeface="Times New Roman" charset="0"/>
              </a:rPr>
              <a:pPr algn="r" eaLnBrk="1">
                <a:lnSpc>
                  <a:spcPct val="95000"/>
                </a:lnSpc>
                <a:buClrTx/>
                <a:buFontTx/>
                <a:buNone/>
                <a:defRPr/>
              </a:pPr>
              <a:t>1</a:t>
            </a:fld>
            <a:endParaRPr lang="en-US" sz="1400">
              <a:latin typeface="Times New Roman" charset="0"/>
            </a:endParaRPr>
          </a:p>
        </p:txBody>
      </p:sp>
      <p:sp>
        <p:nvSpPr>
          <p:cNvPr id="56322" name="Text Box 2"/>
          <p:cNvSpPr txBox="1">
            <a:spLocks noGrp="1" noRot="1" noChangeAspect="1" noChangeArrowheads="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6323"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0C7C87D5-DA5C-8742-9934-5E5073E00240}" type="slidenum">
              <a:rPr lang="en-US"/>
              <a:pPr>
                <a:defRPr/>
              </a:pPr>
              <a:t>108</a:t>
            </a:fld>
            <a:endParaRPr lang="en-US"/>
          </a:p>
        </p:txBody>
      </p:sp>
      <p:sp>
        <p:nvSpPr>
          <p:cNvPr id="93185"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D9B244FF-D306-4542-86AF-85F67E52181A}" type="slidenum">
              <a:rPr lang="en-US" sz="1400" smtClean="0">
                <a:latin typeface="Times New Roman" charset="0"/>
              </a:rPr>
              <a:pPr algn="r" eaLnBrk="1">
                <a:lnSpc>
                  <a:spcPct val="95000"/>
                </a:lnSpc>
                <a:buClrTx/>
                <a:buFontTx/>
                <a:buNone/>
                <a:defRPr/>
              </a:pPr>
              <a:t>108</a:t>
            </a:fld>
            <a:endParaRPr lang="en-US" sz="1400">
              <a:latin typeface="Times New Roman" charset="0"/>
            </a:endParaRPr>
          </a:p>
        </p:txBody>
      </p:sp>
      <p:sp>
        <p:nvSpPr>
          <p:cNvPr id="93186" name="Text Box 2"/>
          <p:cNvSpPr txBox="1">
            <a:spLocks noGrp="1" noRot="1" noChangeAspect="1" noChangeArrowheads="1"/>
          </p:cNvSpPr>
          <p:nvPr>
            <p:ph type="sldImg"/>
          </p:nvPr>
        </p:nvSpPr>
        <p:spPr>
          <a:xfrm>
            <a:off x="534988" y="763588"/>
            <a:ext cx="670083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3187"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0C7C87D5-DA5C-8742-9934-5E5073E00240}" type="slidenum">
              <a:rPr lang="en-US"/>
              <a:pPr>
                <a:defRPr/>
              </a:pPr>
              <a:t>109</a:t>
            </a:fld>
            <a:endParaRPr lang="en-US"/>
          </a:p>
        </p:txBody>
      </p:sp>
      <p:sp>
        <p:nvSpPr>
          <p:cNvPr id="93185"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D9B244FF-D306-4542-86AF-85F67E52181A}" type="slidenum">
              <a:rPr lang="en-US" sz="1400" smtClean="0">
                <a:latin typeface="Times New Roman" charset="0"/>
              </a:rPr>
              <a:pPr algn="r" eaLnBrk="1">
                <a:lnSpc>
                  <a:spcPct val="95000"/>
                </a:lnSpc>
                <a:buClrTx/>
                <a:buFontTx/>
                <a:buNone/>
                <a:defRPr/>
              </a:pPr>
              <a:t>109</a:t>
            </a:fld>
            <a:endParaRPr lang="en-US" sz="1400">
              <a:latin typeface="Times New Roman" charset="0"/>
            </a:endParaRPr>
          </a:p>
        </p:txBody>
      </p:sp>
      <p:sp>
        <p:nvSpPr>
          <p:cNvPr id="93186" name="Text Box 2"/>
          <p:cNvSpPr txBox="1">
            <a:spLocks noGrp="1" noRot="1" noChangeAspect="1" noChangeArrowheads="1"/>
          </p:cNvSpPr>
          <p:nvPr>
            <p:ph type="sldImg"/>
          </p:nvPr>
        </p:nvSpPr>
        <p:spPr>
          <a:xfrm>
            <a:off x="534988" y="763588"/>
            <a:ext cx="670083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3187"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358C589B-37E9-9A4C-B56A-303AD221353D}" type="slidenum">
              <a:rPr lang="en-US"/>
              <a:pPr>
                <a:defRPr/>
              </a:pPr>
              <a:t>14</a:t>
            </a:fld>
            <a:endParaRPr lang="en-US"/>
          </a:p>
        </p:txBody>
      </p:sp>
      <p:sp>
        <p:nvSpPr>
          <p:cNvPr id="56321"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B9DFFF02-79E6-2A4D-914A-50DF976D9DDA}" type="slidenum">
              <a:rPr lang="en-US" sz="1400" smtClean="0">
                <a:latin typeface="Times New Roman" charset="0"/>
              </a:rPr>
              <a:pPr algn="r" eaLnBrk="1">
                <a:lnSpc>
                  <a:spcPct val="95000"/>
                </a:lnSpc>
                <a:buClrTx/>
                <a:buFontTx/>
                <a:buNone/>
                <a:defRPr/>
              </a:pPr>
              <a:t>14</a:t>
            </a:fld>
            <a:endParaRPr lang="en-US" sz="1400">
              <a:latin typeface="Times New Roman" charset="0"/>
            </a:endParaRPr>
          </a:p>
        </p:txBody>
      </p:sp>
      <p:sp>
        <p:nvSpPr>
          <p:cNvPr id="56322" name="Text Box 2"/>
          <p:cNvSpPr txBox="1">
            <a:spLocks noGrp="1" noRot="1" noChangeAspect="1" noChangeArrowheads="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6323"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C6C2D22B-87EE-F14E-B44D-C7B9103E9636}" type="slidenum">
              <a:rPr lang="en-US"/>
              <a:pPr>
                <a:defRPr/>
              </a:pPr>
              <a:t>16</a:t>
            </a:fld>
            <a:endParaRPr lang="en-US"/>
          </a:p>
        </p:txBody>
      </p:sp>
      <p:sp>
        <p:nvSpPr>
          <p:cNvPr id="56321"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E1F83EEE-7954-804F-AF68-C4307C89D753}" type="slidenum">
              <a:rPr lang="en-US" sz="1400" smtClean="0">
                <a:latin typeface="Times New Roman" charset="0"/>
              </a:rPr>
              <a:pPr algn="r" eaLnBrk="1">
                <a:lnSpc>
                  <a:spcPct val="95000"/>
                </a:lnSpc>
                <a:buClrTx/>
                <a:buFontTx/>
                <a:buNone/>
                <a:defRPr/>
              </a:pPr>
              <a:t>16</a:t>
            </a:fld>
            <a:endParaRPr lang="en-US" sz="1400">
              <a:latin typeface="Times New Roman" charset="0"/>
            </a:endParaRPr>
          </a:p>
        </p:txBody>
      </p:sp>
      <p:sp>
        <p:nvSpPr>
          <p:cNvPr id="56322" name="Text Box 2"/>
          <p:cNvSpPr txBox="1">
            <a:spLocks noGrp="1" noRot="1" noChangeAspect="1" noChangeArrowheads="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6323"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0"/>
          <p:cNvSpPr>
            <a:spLocks noGrp="1" noChangeArrowheads="1"/>
          </p:cNvSpPr>
          <p:nvPr>
            <p:ph type="sldNum" sz="quarter"/>
          </p:nvPr>
        </p:nvSpPr>
        <p:spPr/>
        <p:txBody>
          <a:bodyPr/>
          <a:lstStyle/>
          <a:p>
            <a:pPr>
              <a:defRPr/>
            </a:pPr>
            <a:fld id="{DAD675BD-399D-1044-8F07-C214214A5488}" type="slidenum">
              <a:rPr lang="en-US"/>
              <a:pPr>
                <a:defRPr/>
              </a:pPr>
              <a:t>67</a:t>
            </a:fld>
            <a:endParaRPr lang="en-US"/>
          </a:p>
        </p:txBody>
      </p:sp>
      <p:sp>
        <p:nvSpPr>
          <p:cNvPr id="74753" name="Text Box 1"/>
          <p:cNvSpPr txBox="1">
            <a:spLocks noGrp="1" noRot="1" noChangeAspect="1" noChangeArrowheads="1"/>
          </p:cNvSpPr>
          <p:nvPr>
            <p:ph type="sldImg"/>
          </p:nvPr>
        </p:nvSpPr>
        <p:spPr>
          <a:xfrm>
            <a:off x="536575" y="763588"/>
            <a:ext cx="6696075" cy="376872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a:xfrm>
            <a:off x="777875" y="4776788"/>
            <a:ext cx="6215063" cy="4522787"/>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C2C2FA4D-4133-BC43-87A9-C8BE163DEDB7}" type="slidenum">
              <a:rPr lang="en-US"/>
              <a:pPr>
                <a:defRPr/>
              </a:pPr>
              <a:t>99</a:t>
            </a:fld>
            <a:endParaRPr lang="en-US"/>
          </a:p>
        </p:txBody>
      </p:sp>
      <p:sp>
        <p:nvSpPr>
          <p:cNvPr id="87041"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760D997C-E261-9C4E-BC76-40CEE1060296}" type="slidenum">
              <a:rPr lang="en-US" sz="1400" smtClean="0">
                <a:latin typeface="Times New Roman" charset="0"/>
              </a:rPr>
              <a:pPr algn="r" eaLnBrk="1">
                <a:lnSpc>
                  <a:spcPct val="95000"/>
                </a:lnSpc>
                <a:buClrTx/>
                <a:buFontTx/>
                <a:buNone/>
                <a:defRPr/>
              </a:pPr>
              <a:t>99</a:t>
            </a:fld>
            <a:endParaRPr lang="en-US" sz="1400">
              <a:latin typeface="Times New Roman" charset="0"/>
            </a:endParaRPr>
          </a:p>
        </p:txBody>
      </p:sp>
      <p:sp>
        <p:nvSpPr>
          <p:cNvPr id="87042" name="Text Box 2"/>
          <p:cNvSpPr txBox="1">
            <a:spLocks noGrp="1" noRot="1" noChangeAspect="1" noChangeArrowheads="1"/>
          </p:cNvSpPr>
          <p:nvPr>
            <p:ph type="sldImg"/>
          </p:nvPr>
        </p:nvSpPr>
        <p:spPr>
          <a:xfrm>
            <a:off x="534988" y="763588"/>
            <a:ext cx="670083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7043"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0"/>
          <p:cNvSpPr>
            <a:spLocks noGrp="1" noChangeArrowheads="1"/>
          </p:cNvSpPr>
          <p:nvPr>
            <p:ph type="sldNum" sz="quarter"/>
          </p:nvPr>
        </p:nvSpPr>
        <p:spPr/>
        <p:txBody>
          <a:bodyPr/>
          <a:lstStyle/>
          <a:p>
            <a:pPr>
              <a:defRPr/>
            </a:pPr>
            <a:fld id="{D2AB0892-2D81-3548-86C6-FFB73454C784}" type="slidenum">
              <a:rPr lang="en-US"/>
              <a:pPr>
                <a:defRPr/>
              </a:pPr>
              <a:t>101</a:t>
            </a:fld>
            <a:endParaRPr lang="en-US"/>
          </a:p>
        </p:txBody>
      </p:sp>
      <p:sp>
        <p:nvSpPr>
          <p:cNvPr id="101377" name="Text Box 1"/>
          <p:cNvSpPr txBox="1">
            <a:spLocks noGrp="1" noRot="1" noChangeAspect="1" noChangeArrowheads="1"/>
          </p:cNvSpPr>
          <p:nvPr>
            <p:ph type="sldImg"/>
          </p:nvPr>
        </p:nvSpPr>
        <p:spPr>
          <a:xfrm>
            <a:off x="536575" y="763588"/>
            <a:ext cx="6696075" cy="376872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1378" name="Text Box 2"/>
          <p:cNvSpPr txBox="1">
            <a:spLocks noGrp="1" noChangeArrowheads="1"/>
          </p:cNvSpPr>
          <p:nvPr>
            <p:ph type="body" idx="1"/>
          </p:nvPr>
        </p:nvSpPr>
        <p:spPr>
          <a:xfrm>
            <a:off x="777875" y="4776788"/>
            <a:ext cx="6215063" cy="4522787"/>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47120036-BD1F-974E-B010-620DAFB2B24B}" type="slidenum">
              <a:rPr lang="en-US"/>
              <a:pPr>
                <a:defRPr/>
              </a:pPr>
              <a:t>105</a:t>
            </a:fld>
            <a:endParaRPr lang="en-US"/>
          </a:p>
        </p:txBody>
      </p:sp>
      <p:sp>
        <p:nvSpPr>
          <p:cNvPr id="91137"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32E68B54-1D68-634E-A0E8-90E2707E19AB}" type="slidenum">
              <a:rPr lang="en-US" sz="1400" smtClean="0">
                <a:latin typeface="Times New Roman" charset="0"/>
              </a:rPr>
              <a:pPr algn="r" eaLnBrk="1">
                <a:lnSpc>
                  <a:spcPct val="95000"/>
                </a:lnSpc>
                <a:buClrTx/>
                <a:buFontTx/>
                <a:buNone/>
                <a:defRPr/>
              </a:pPr>
              <a:t>105</a:t>
            </a:fld>
            <a:endParaRPr lang="en-US" sz="1400">
              <a:latin typeface="Times New Roman" charset="0"/>
            </a:endParaRPr>
          </a:p>
        </p:txBody>
      </p:sp>
      <p:sp>
        <p:nvSpPr>
          <p:cNvPr id="91138" name="Text Box 2"/>
          <p:cNvSpPr txBox="1">
            <a:spLocks noGrp="1" noRot="1" noChangeAspect="1" noChangeArrowheads="1"/>
          </p:cNvSpPr>
          <p:nvPr>
            <p:ph type="sldImg"/>
          </p:nvPr>
        </p:nvSpPr>
        <p:spPr>
          <a:xfrm>
            <a:off x="534988" y="763588"/>
            <a:ext cx="670083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1139"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47120036-BD1F-974E-B010-620DAFB2B24B}" type="slidenum">
              <a:rPr lang="en-US"/>
              <a:pPr>
                <a:defRPr/>
              </a:pPr>
              <a:t>106</a:t>
            </a:fld>
            <a:endParaRPr lang="en-US"/>
          </a:p>
        </p:txBody>
      </p:sp>
      <p:sp>
        <p:nvSpPr>
          <p:cNvPr id="91137"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32E68B54-1D68-634E-A0E8-90E2707E19AB}" type="slidenum">
              <a:rPr lang="en-US" sz="1400" smtClean="0">
                <a:latin typeface="Times New Roman" charset="0"/>
              </a:rPr>
              <a:pPr algn="r" eaLnBrk="1">
                <a:lnSpc>
                  <a:spcPct val="95000"/>
                </a:lnSpc>
                <a:buClrTx/>
                <a:buFontTx/>
                <a:buNone/>
                <a:defRPr/>
              </a:pPr>
              <a:t>106</a:t>
            </a:fld>
            <a:endParaRPr lang="en-US" sz="1400">
              <a:latin typeface="Times New Roman" charset="0"/>
            </a:endParaRPr>
          </a:p>
        </p:txBody>
      </p:sp>
      <p:sp>
        <p:nvSpPr>
          <p:cNvPr id="91138" name="Text Box 2"/>
          <p:cNvSpPr txBox="1">
            <a:spLocks noGrp="1" noRot="1" noChangeAspect="1" noChangeArrowheads="1"/>
          </p:cNvSpPr>
          <p:nvPr>
            <p:ph type="sldImg"/>
          </p:nvPr>
        </p:nvSpPr>
        <p:spPr>
          <a:xfrm>
            <a:off x="534988" y="763588"/>
            <a:ext cx="670083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1139"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0"/>
          <p:cNvSpPr>
            <a:spLocks noGrp="1" noChangeArrowheads="1"/>
          </p:cNvSpPr>
          <p:nvPr>
            <p:ph type="sldNum" sz="quarter"/>
          </p:nvPr>
        </p:nvSpPr>
        <p:spPr/>
        <p:txBody>
          <a:bodyPr/>
          <a:lstStyle/>
          <a:p>
            <a:pPr>
              <a:defRPr/>
            </a:pPr>
            <a:fld id="{0C7C87D5-DA5C-8742-9934-5E5073E00240}" type="slidenum">
              <a:rPr lang="en-US"/>
              <a:pPr>
                <a:defRPr/>
              </a:pPr>
              <a:t>107</a:t>
            </a:fld>
            <a:endParaRPr lang="en-US"/>
          </a:p>
        </p:txBody>
      </p:sp>
      <p:sp>
        <p:nvSpPr>
          <p:cNvPr id="93185"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eaLnBrk="1">
              <a:lnSpc>
                <a:spcPct val="95000"/>
              </a:lnSpc>
              <a:buClrTx/>
              <a:buFontTx/>
              <a:buNone/>
              <a:defRPr/>
            </a:pPr>
            <a:fld id="{D9B244FF-D306-4542-86AF-85F67E52181A}" type="slidenum">
              <a:rPr lang="en-US" sz="1400" smtClean="0">
                <a:latin typeface="Times New Roman" charset="0"/>
              </a:rPr>
              <a:pPr algn="r" eaLnBrk="1">
                <a:lnSpc>
                  <a:spcPct val="95000"/>
                </a:lnSpc>
                <a:buClrTx/>
                <a:buFontTx/>
                <a:buNone/>
                <a:defRPr/>
              </a:pPr>
              <a:t>107</a:t>
            </a:fld>
            <a:endParaRPr lang="en-US" sz="1400">
              <a:latin typeface="Times New Roman" charset="0"/>
            </a:endParaRPr>
          </a:p>
        </p:txBody>
      </p:sp>
      <p:sp>
        <p:nvSpPr>
          <p:cNvPr id="93186" name="Text Box 2"/>
          <p:cNvSpPr txBox="1">
            <a:spLocks noGrp="1" noRot="1" noChangeAspect="1" noChangeArrowheads="1"/>
          </p:cNvSpPr>
          <p:nvPr>
            <p:ph type="sldImg"/>
          </p:nvPr>
        </p:nvSpPr>
        <p:spPr>
          <a:xfrm>
            <a:off x="534988" y="763588"/>
            <a:ext cx="670083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3187"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44" y="2130427"/>
            <a:ext cx="10360740" cy="1470025"/>
          </a:xfrm>
        </p:spPr>
        <p:txBody>
          <a:bodyPr/>
          <a:lstStyle/>
          <a:p>
            <a:r>
              <a:rPr lang="en-US"/>
              <a:t>Click to edit Master title style</a:t>
            </a:r>
          </a:p>
        </p:txBody>
      </p:sp>
      <p:sp>
        <p:nvSpPr>
          <p:cNvPr id="3" name="Subtitle 2"/>
          <p:cNvSpPr>
            <a:spLocks noGrp="1"/>
          </p:cNvSpPr>
          <p:nvPr>
            <p:ph type="subTitle" idx="1"/>
          </p:nvPr>
        </p:nvSpPr>
        <p:spPr>
          <a:xfrm>
            <a:off x="1828087" y="3886200"/>
            <a:ext cx="8532653"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a:defRPr/>
            </a:lvl1pPr>
          </a:lstStyle>
          <a:p>
            <a:pPr>
              <a:defRPr/>
            </a:pPr>
            <a:r>
              <a:rPr lang="en-US"/>
              <a:t>8/3/18</a:t>
            </a:r>
          </a:p>
        </p:txBody>
      </p:sp>
      <p:sp>
        <p:nvSpPr>
          <p:cNvPr id="5" name="Rectangle 5"/>
          <p:cNvSpPr>
            <a:spLocks noGrp="1" noChangeArrowheads="1"/>
          </p:cNvSpPr>
          <p:nvPr>
            <p:ph type="sldNum" idx="11"/>
          </p:nvPr>
        </p:nvSpPr>
        <p:spPr/>
        <p:txBody>
          <a:bodyPr/>
          <a:lstStyle>
            <a:lvl1pPr>
              <a:defRPr/>
            </a:lvl1pPr>
          </a:lstStyle>
          <a:p>
            <a:pPr>
              <a:defRPr/>
            </a:pPr>
            <a:fld id="{B3BBD522-5668-E54C-8283-960017B9B6AE}" type="slidenum">
              <a:rPr lang="en-US"/>
              <a:pPr>
                <a:defRPr/>
              </a:pPr>
              <a:t>‹#›</a:t>
            </a:fld>
            <a:endParaRPr lang="en-US"/>
          </a:p>
        </p:txBody>
      </p:sp>
    </p:spTree>
    <p:extLst>
      <p:ext uri="{BB962C8B-B14F-4D97-AF65-F5344CB8AC3E}">
        <p14:creationId xmlns:p14="http://schemas.microsoft.com/office/powerpoint/2010/main" val="152863152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a:defRPr/>
            </a:lvl1pPr>
          </a:lstStyle>
          <a:p>
            <a:pPr>
              <a:defRPr/>
            </a:pPr>
            <a:r>
              <a:rPr lang="en-US"/>
              <a:t>8/3/18</a:t>
            </a:r>
          </a:p>
        </p:txBody>
      </p:sp>
      <p:sp>
        <p:nvSpPr>
          <p:cNvPr id="5" name="Rectangle 5"/>
          <p:cNvSpPr>
            <a:spLocks noGrp="1" noChangeArrowheads="1"/>
          </p:cNvSpPr>
          <p:nvPr>
            <p:ph type="sldNum" idx="11"/>
          </p:nvPr>
        </p:nvSpPr>
        <p:spPr/>
        <p:txBody>
          <a:bodyPr/>
          <a:lstStyle>
            <a:lvl1pPr>
              <a:defRPr/>
            </a:lvl1pPr>
          </a:lstStyle>
          <a:p>
            <a:pPr>
              <a:defRPr/>
            </a:pPr>
            <a:fld id="{16B579B4-15E2-8043-9BBD-1B83EC177691}" type="slidenum">
              <a:rPr lang="en-US"/>
              <a:pPr>
                <a:defRPr/>
              </a:pPr>
              <a:t>‹#›</a:t>
            </a:fld>
            <a:endParaRPr lang="en-US"/>
          </a:p>
        </p:txBody>
      </p:sp>
    </p:spTree>
    <p:extLst>
      <p:ext uri="{BB962C8B-B14F-4D97-AF65-F5344CB8AC3E}">
        <p14:creationId xmlns:p14="http://schemas.microsoft.com/office/powerpoint/2010/main" val="196781451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08983" y="965200"/>
            <a:ext cx="1924885" cy="4751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54" y="965200"/>
            <a:ext cx="5625489" cy="4751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a:defRPr/>
            </a:lvl1pPr>
          </a:lstStyle>
          <a:p>
            <a:pPr>
              <a:defRPr/>
            </a:pPr>
            <a:r>
              <a:rPr lang="en-US"/>
              <a:t>8/3/18</a:t>
            </a:r>
          </a:p>
        </p:txBody>
      </p:sp>
      <p:sp>
        <p:nvSpPr>
          <p:cNvPr id="5" name="Rectangle 5"/>
          <p:cNvSpPr>
            <a:spLocks noGrp="1" noChangeArrowheads="1"/>
          </p:cNvSpPr>
          <p:nvPr>
            <p:ph type="sldNum" idx="11"/>
          </p:nvPr>
        </p:nvSpPr>
        <p:spPr/>
        <p:txBody>
          <a:bodyPr/>
          <a:lstStyle>
            <a:lvl1pPr>
              <a:defRPr/>
            </a:lvl1pPr>
          </a:lstStyle>
          <a:p>
            <a:pPr>
              <a:defRPr/>
            </a:pPr>
            <a:fld id="{310B1371-16A3-EC4F-BA8B-172D86CA9450}" type="slidenum">
              <a:rPr lang="en-US"/>
              <a:pPr>
                <a:defRPr/>
              </a:pPr>
              <a:t>‹#›</a:t>
            </a:fld>
            <a:endParaRPr lang="en-US"/>
          </a:p>
        </p:txBody>
      </p:sp>
    </p:spTree>
    <p:extLst>
      <p:ext uri="{BB962C8B-B14F-4D97-AF65-F5344CB8AC3E}">
        <p14:creationId xmlns:p14="http://schemas.microsoft.com/office/powerpoint/2010/main" val="37862630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a:defRPr/>
            </a:lvl1pPr>
          </a:lstStyle>
          <a:p>
            <a:pPr>
              <a:defRPr/>
            </a:pPr>
            <a:r>
              <a:rPr lang="en-US"/>
              <a:t>8/3/18</a:t>
            </a:r>
          </a:p>
        </p:txBody>
      </p:sp>
      <p:sp>
        <p:nvSpPr>
          <p:cNvPr id="5" name="Rectangle 5"/>
          <p:cNvSpPr>
            <a:spLocks noGrp="1" noChangeArrowheads="1"/>
          </p:cNvSpPr>
          <p:nvPr>
            <p:ph type="sldNum" idx="11"/>
          </p:nvPr>
        </p:nvSpPr>
        <p:spPr/>
        <p:txBody>
          <a:bodyPr/>
          <a:lstStyle>
            <a:lvl1pPr>
              <a:defRPr/>
            </a:lvl1pPr>
          </a:lstStyle>
          <a:p>
            <a:pPr>
              <a:defRPr/>
            </a:pPr>
            <a:fld id="{EE27839A-0231-B64C-870A-200211FF8190}" type="slidenum">
              <a:rPr lang="en-US"/>
              <a:pPr>
                <a:defRPr/>
              </a:pPr>
              <a:t>‹#›</a:t>
            </a:fld>
            <a:endParaRPr lang="en-US"/>
          </a:p>
        </p:txBody>
      </p:sp>
    </p:spTree>
    <p:extLst>
      <p:ext uri="{BB962C8B-B14F-4D97-AF65-F5344CB8AC3E}">
        <p14:creationId xmlns:p14="http://schemas.microsoft.com/office/powerpoint/2010/main" val="187852989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37" y="4406902"/>
            <a:ext cx="10360739"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237" y="2906713"/>
            <a:ext cx="1036073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a:defRPr/>
            </a:lvl1pPr>
          </a:lstStyle>
          <a:p>
            <a:pPr>
              <a:defRPr/>
            </a:pPr>
            <a:r>
              <a:rPr lang="en-US"/>
              <a:t>8/3/18</a:t>
            </a:r>
          </a:p>
        </p:txBody>
      </p:sp>
      <p:sp>
        <p:nvSpPr>
          <p:cNvPr id="5" name="Rectangle 5"/>
          <p:cNvSpPr>
            <a:spLocks noGrp="1" noChangeArrowheads="1"/>
          </p:cNvSpPr>
          <p:nvPr>
            <p:ph type="sldNum" idx="11"/>
          </p:nvPr>
        </p:nvSpPr>
        <p:spPr/>
        <p:txBody>
          <a:bodyPr/>
          <a:lstStyle>
            <a:lvl1pPr>
              <a:defRPr/>
            </a:lvl1pPr>
          </a:lstStyle>
          <a:p>
            <a:pPr>
              <a:defRPr/>
            </a:pPr>
            <a:fld id="{C1D2C86A-1A2F-CD4E-BEAD-38E48299F9CA}" type="slidenum">
              <a:rPr lang="en-US"/>
              <a:pPr>
                <a:defRPr/>
              </a:pPr>
              <a:t>‹#›</a:t>
            </a:fld>
            <a:endParaRPr lang="en-US"/>
          </a:p>
        </p:txBody>
      </p:sp>
    </p:spTree>
    <p:extLst>
      <p:ext uri="{BB962C8B-B14F-4D97-AF65-F5344CB8AC3E}">
        <p14:creationId xmlns:p14="http://schemas.microsoft.com/office/powerpoint/2010/main" val="197673215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31154" y="2638426"/>
            <a:ext cx="3775187" cy="3078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8681" y="2638426"/>
            <a:ext cx="3775187" cy="3078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a:defRPr/>
            </a:lvl1pPr>
          </a:lstStyle>
          <a:p>
            <a:pPr>
              <a:defRPr/>
            </a:pPr>
            <a:r>
              <a:rPr lang="en-US"/>
              <a:t>8/3/18</a:t>
            </a:r>
          </a:p>
        </p:txBody>
      </p:sp>
      <p:sp>
        <p:nvSpPr>
          <p:cNvPr id="6" name="Rectangle 5"/>
          <p:cNvSpPr>
            <a:spLocks noGrp="1" noChangeArrowheads="1"/>
          </p:cNvSpPr>
          <p:nvPr>
            <p:ph type="sldNum" idx="11"/>
          </p:nvPr>
        </p:nvSpPr>
        <p:spPr/>
        <p:txBody>
          <a:bodyPr/>
          <a:lstStyle>
            <a:lvl1pPr>
              <a:defRPr/>
            </a:lvl1pPr>
          </a:lstStyle>
          <a:p>
            <a:pPr>
              <a:defRPr/>
            </a:pPr>
            <a:fld id="{381AD9D1-C861-1441-B627-0FE910D9D699}" type="slidenum">
              <a:rPr lang="en-US"/>
              <a:pPr>
                <a:defRPr/>
              </a:pPr>
              <a:t>‹#›</a:t>
            </a:fld>
            <a:endParaRPr lang="en-US"/>
          </a:p>
        </p:txBody>
      </p:sp>
    </p:spTree>
    <p:extLst>
      <p:ext uri="{BB962C8B-B14F-4D97-AF65-F5344CB8AC3E}">
        <p14:creationId xmlns:p14="http://schemas.microsoft.com/office/powerpoint/2010/main" val="323414169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363" y="274638"/>
            <a:ext cx="109701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363" y="1535113"/>
            <a:ext cx="5385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363" y="2174875"/>
            <a:ext cx="5385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6" y="1535113"/>
            <a:ext cx="538745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006" y="2174875"/>
            <a:ext cx="538745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a:defRPr/>
            </a:lvl1pPr>
          </a:lstStyle>
          <a:p>
            <a:pPr>
              <a:defRPr/>
            </a:pPr>
            <a:r>
              <a:rPr lang="en-US"/>
              <a:t>8/3/18</a:t>
            </a:r>
          </a:p>
        </p:txBody>
      </p:sp>
      <p:sp>
        <p:nvSpPr>
          <p:cNvPr id="8" name="Rectangle 5"/>
          <p:cNvSpPr>
            <a:spLocks noGrp="1" noChangeArrowheads="1"/>
          </p:cNvSpPr>
          <p:nvPr>
            <p:ph type="sldNum" idx="11"/>
          </p:nvPr>
        </p:nvSpPr>
        <p:spPr/>
        <p:txBody>
          <a:bodyPr/>
          <a:lstStyle>
            <a:lvl1pPr>
              <a:defRPr/>
            </a:lvl1pPr>
          </a:lstStyle>
          <a:p>
            <a:pPr>
              <a:defRPr/>
            </a:pPr>
            <a:fld id="{B7CC926D-7E71-4746-9A4C-E2524C0B6ED4}" type="slidenum">
              <a:rPr lang="en-US"/>
              <a:pPr>
                <a:defRPr/>
              </a:pPr>
              <a:t>‹#›</a:t>
            </a:fld>
            <a:endParaRPr lang="en-US"/>
          </a:p>
        </p:txBody>
      </p:sp>
    </p:spTree>
    <p:extLst>
      <p:ext uri="{BB962C8B-B14F-4D97-AF65-F5344CB8AC3E}">
        <p14:creationId xmlns:p14="http://schemas.microsoft.com/office/powerpoint/2010/main" val="25289857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a:defRPr/>
            </a:lvl1pPr>
          </a:lstStyle>
          <a:p>
            <a:pPr>
              <a:defRPr/>
            </a:pPr>
            <a:r>
              <a:rPr lang="en-US"/>
              <a:t>8/3/18</a:t>
            </a:r>
          </a:p>
        </p:txBody>
      </p:sp>
      <p:sp>
        <p:nvSpPr>
          <p:cNvPr id="4" name="Rectangle 5"/>
          <p:cNvSpPr>
            <a:spLocks noGrp="1" noChangeArrowheads="1"/>
          </p:cNvSpPr>
          <p:nvPr>
            <p:ph type="sldNum" idx="11"/>
          </p:nvPr>
        </p:nvSpPr>
        <p:spPr/>
        <p:txBody>
          <a:bodyPr/>
          <a:lstStyle>
            <a:lvl1pPr>
              <a:defRPr/>
            </a:lvl1pPr>
          </a:lstStyle>
          <a:p>
            <a:pPr>
              <a:defRPr/>
            </a:pPr>
            <a:fld id="{B978AC4D-5CF8-F34F-92E4-077580E5CFF6}" type="slidenum">
              <a:rPr lang="en-US"/>
              <a:pPr>
                <a:defRPr/>
              </a:pPr>
              <a:t>‹#›</a:t>
            </a:fld>
            <a:endParaRPr lang="en-US"/>
          </a:p>
        </p:txBody>
      </p:sp>
    </p:spTree>
    <p:extLst>
      <p:ext uri="{BB962C8B-B14F-4D97-AF65-F5344CB8AC3E}">
        <p14:creationId xmlns:p14="http://schemas.microsoft.com/office/powerpoint/2010/main" val="398180555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defRPr/>
            </a:lvl1pPr>
          </a:lstStyle>
          <a:p>
            <a:pPr>
              <a:defRPr/>
            </a:pPr>
            <a:r>
              <a:rPr lang="en-US"/>
              <a:t>8/3/18</a:t>
            </a:r>
          </a:p>
        </p:txBody>
      </p:sp>
      <p:sp>
        <p:nvSpPr>
          <p:cNvPr id="3" name="Rectangle 5"/>
          <p:cNvSpPr>
            <a:spLocks noGrp="1" noChangeArrowheads="1"/>
          </p:cNvSpPr>
          <p:nvPr>
            <p:ph type="sldNum" idx="11"/>
          </p:nvPr>
        </p:nvSpPr>
        <p:spPr/>
        <p:txBody>
          <a:bodyPr/>
          <a:lstStyle>
            <a:lvl1pPr>
              <a:defRPr/>
            </a:lvl1pPr>
          </a:lstStyle>
          <a:p>
            <a:pPr>
              <a:defRPr/>
            </a:pPr>
            <a:fld id="{15CF6C20-9D5A-8147-AD16-C1B21100A84D}" type="slidenum">
              <a:rPr lang="en-US"/>
              <a:pPr>
                <a:defRPr/>
              </a:pPr>
              <a:t>‹#›</a:t>
            </a:fld>
            <a:endParaRPr lang="en-US"/>
          </a:p>
        </p:txBody>
      </p:sp>
    </p:spTree>
    <p:extLst>
      <p:ext uri="{BB962C8B-B14F-4D97-AF65-F5344CB8AC3E}">
        <p14:creationId xmlns:p14="http://schemas.microsoft.com/office/powerpoint/2010/main" val="211226804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363" y="273050"/>
            <a:ext cx="401004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02" y="273052"/>
            <a:ext cx="68140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363" y="1435102"/>
            <a:ext cx="401004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a:defRPr/>
            </a:lvl1pPr>
          </a:lstStyle>
          <a:p>
            <a:pPr>
              <a:defRPr/>
            </a:pPr>
            <a:r>
              <a:rPr lang="en-US"/>
              <a:t>8/3/18</a:t>
            </a:r>
          </a:p>
        </p:txBody>
      </p:sp>
      <p:sp>
        <p:nvSpPr>
          <p:cNvPr id="6" name="Rectangle 5"/>
          <p:cNvSpPr>
            <a:spLocks noGrp="1" noChangeArrowheads="1"/>
          </p:cNvSpPr>
          <p:nvPr>
            <p:ph type="sldNum" idx="11"/>
          </p:nvPr>
        </p:nvSpPr>
        <p:spPr/>
        <p:txBody>
          <a:bodyPr/>
          <a:lstStyle>
            <a:lvl1pPr>
              <a:defRPr/>
            </a:lvl1pPr>
          </a:lstStyle>
          <a:p>
            <a:pPr>
              <a:defRPr/>
            </a:pPr>
            <a:fld id="{85DEA20B-6B6F-C84D-8CF4-9F33888D396F}" type="slidenum">
              <a:rPr lang="en-US"/>
              <a:pPr>
                <a:defRPr/>
              </a:pPr>
              <a:t>‹#›</a:t>
            </a:fld>
            <a:endParaRPr lang="en-US"/>
          </a:p>
        </p:txBody>
      </p:sp>
    </p:spTree>
    <p:extLst>
      <p:ext uri="{BB962C8B-B14F-4D97-AF65-F5344CB8AC3E}">
        <p14:creationId xmlns:p14="http://schemas.microsoft.com/office/powerpoint/2010/main" val="216634247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842" y="4800600"/>
            <a:ext cx="731234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842" y="612775"/>
            <a:ext cx="731234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842" y="5367338"/>
            <a:ext cx="731234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a:defRPr/>
            </a:lvl1pPr>
          </a:lstStyle>
          <a:p>
            <a:pPr>
              <a:defRPr/>
            </a:pPr>
            <a:r>
              <a:rPr lang="en-US"/>
              <a:t>8/3/18</a:t>
            </a:r>
          </a:p>
        </p:txBody>
      </p:sp>
      <p:sp>
        <p:nvSpPr>
          <p:cNvPr id="6" name="Rectangle 5"/>
          <p:cNvSpPr>
            <a:spLocks noGrp="1" noChangeArrowheads="1"/>
          </p:cNvSpPr>
          <p:nvPr>
            <p:ph type="sldNum" idx="11"/>
          </p:nvPr>
        </p:nvSpPr>
        <p:spPr/>
        <p:txBody>
          <a:bodyPr/>
          <a:lstStyle>
            <a:lvl1pPr>
              <a:defRPr/>
            </a:lvl1pPr>
          </a:lstStyle>
          <a:p>
            <a:pPr>
              <a:defRPr/>
            </a:pPr>
            <a:fld id="{84A217C1-9860-5B46-ABA4-DDC5F959F69C}" type="slidenum">
              <a:rPr lang="en-US"/>
              <a:pPr>
                <a:defRPr/>
              </a:pPr>
              <a:t>‹#›</a:t>
            </a:fld>
            <a:endParaRPr lang="en-US"/>
          </a:p>
        </p:txBody>
      </p:sp>
    </p:spTree>
    <p:extLst>
      <p:ext uri="{BB962C8B-B14F-4D97-AF65-F5344CB8AC3E}">
        <p14:creationId xmlns:p14="http://schemas.microsoft.com/office/powerpoint/2010/main" val="85504003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231154" y="965202"/>
            <a:ext cx="7702715" cy="1165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body" idx="1"/>
          </p:nvPr>
        </p:nvSpPr>
        <p:spPr bwMode="auto">
          <a:xfrm>
            <a:off x="2231154" y="2638426"/>
            <a:ext cx="7702715" cy="30781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500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51" name="Rectangle 3"/>
          <p:cNvSpPr>
            <a:spLocks noGrp="1" noChangeArrowheads="1"/>
          </p:cNvSpPr>
          <p:nvPr>
            <p:ph type="dt"/>
          </p:nvPr>
        </p:nvSpPr>
        <p:spPr bwMode="auto">
          <a:xfrm>
            <a:off x="7818559" y="6238875"/>
            <a:ext cx="2727845" cy="300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5000" rIns="90000" bIns="45000" numCol="1" anchor="t" anchorCtr="0" compatLnSpc="1">
            <a:prstTxWarp prst="textNoShape">
              <a:avLst/>
            </a:prstTxWarp>
          </a:bodyPr>
          <a:lstStyle>
            <a:lvl1pPr eaLnBrk="1" hangingPunct="1">
              <a:buClrTx/>
              <a:buFontTx/>
              <a:buNone/>
              <a:tabLst>
                <a:tab pos="723900" algn="l"/>
                <a:tab pos="1447800" algn="l"/>
                <a:tab pos="2171700" algn="l"/>
              </a:tabLst>
              <a:defRPr sz="2400">
                <a:solidFill>
                  <a:srgbClr val="000000"/>
                </a:solidFill>
                <a:latin typeface="+mn-lt"/>
                <a:cs typeface="Arial Unicode MS" charset="0"/>
              </a:defRPr>
            </a:lvl1pPr>
          </a:lstStyle>
          <a:p>
            <a:pPr>
              <a:defRPr/>
            </a:pPr>
            <a:r>
              <a:rPr lang="en-US"/>
              <a:t>8/3/18</a:t>
            </a:r>
          </a:p>
        </p:txBody>
      </p:sp>
      <p:sp>
        <p:nvSpPr>
          <p:cNvPr id="2052" name="Text Box 4"/>
          <p:cNvSpPr txBox="1">
            <a:spLocks noChangeArrowheads="1"/>
          </p:cNvSpPr>
          <p:nvPr/>
        </p:nvSpPr>
        <p:spPr bwMode="auto">
          <a:xfrm>
            <a:off x="1599576" y="6235700"/>
            <a:ext cx="5898433" cy="319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2053" name="Rectangle 5"/>
          <p:cNvSpPr>
            <a:spLocks noGrp="1" noChangeArrowheads="1"/>
          </p:cNvSpPr>
          <p:nvPr>
            <p:ph type="sldNum"/>
          </p:nvPr>
        </p:nvSpPr>
        <p:spPr bwMode="auto">
          <a:xfrm>
            <a:off x="10754286" y="6218238"/>
            <a:ext cx="341179" cy="341312"/>
          </a:xfrm>
          <a:prstGeom prst="rect">
            <a:avLst/>
          </a:prstGeom>
          <a:solidFill>
            <a:srgbClr val="1D1D1D">
              <a:alpha val="70000"/>
            </a:srgbClr>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5000" rIns="90000" bIns="45000" numCol="1" anchor="t" anchorCtr="0" compatLnSpc="1">
            <a:prstTxWarp prst="textNoShape">
              <a:avLst/>
            </a:prstTxWarp>
          </a:bodyPr>
          <a:lstStyle>
            <a:lvl1pPr eaLnBrk="1" hangingPunct="1">
              <a:buClrTx/>
              <a:buFontTx/>
              <a:buNone/>
              <a:defRPr sz="2400">
                <a:solidFill>
                  <a:srgbClr val="000000"/>
                </a:solidFill>
                <a:latin typeface="+mn-lt"/>
                <a:cs typeface="Arial Unicode MS" charset="0"/>
              </a:defRPr>
            </a:lvl1pPr>
          </a:lstStyle>
          <a:p>
            <a:pPr>
              <a:defRPr/>
            </a:pPr>
            <a:fld id="{061C8AA2-B18E-1843-B3D6-AA30EC9C32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spd="med"/>
  <p:hf sldNum="0" hdr="0" ftr="0"/>
  <p:txStyles>
    <p:titleStyle>
      <a:lvl1pPr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mj-lt"/>
          <a:ea typeface="+mj-ea"/>
          <a:cs typeface="+mj-cs"/>
        </a:defRPr>
      </a:lvl1pPr>
      <a:lvl2pPr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Gill Sans MT" charset="0"/>
          <a:ea typeface="ＭＳ Ｐゴシック" charset="0"/>
          <a:cs typeface="Microsoft YaHei" charset="0"/>
        </a:defRPr>
      </a:lvl2pPr>
      <a:lvl3pPr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Gill Sans MT" charset="0"/>
          <a:ea typeface="ＭＳ Ｐゴシック" charset="0"/>
          <a:cs typeface="Microsoft YaHei" charset="0"/>
        </a:defRPr>
      </a:lvl3pPr>
      <a:lvl4pPr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Gill Sans MT" charset="0"/>
          <a:ea typeface="ＭＳ Ｐゴシック" charset="0"/>
          <a:cs typeface="Microsoft YaHei" charset="0"/>
        </a:defRPr>
      </a:lvl4pPr>
      <a:lvl5pPr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Gill Sans MT" charset="0"/>
          <a:ea typeface="ＭＳ Ｐゴシック" charset="0"/>
          <a:cs typeface="Microsoft YaHei" charset="0"/>
        </a:defRPr>
      </a:lvl5pPr>
      <a:lvl6pPr marL="2514600" indent="-228600"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Gill Sans MT" charset="0"/>
          <a:ea typeface="ＭＳ Ｐゴシック" charset="0"/>
          <a:cs typeface="Microsoft YaHei" charset="0"/>
        </a:defRPr>
      </a:lvl6pPr>
      <a:lvl7pPr marL="2971800" indent="-228600"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Gill Sans MT" charset="0"/>
          <a:ea typeface="ＭＳ Ｐゴシック" charset="0"/>
          <a:cs typeface="Microsoft YaHei" charset="0"/>
        </a:defRPr>
      </a:lvl7pPr>
      <a:lvl8pPr marL="3429000" indent="-228600"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Gill Sans MT" charset="0"/>
          <a:ea typeface="ＭＳ Ｐゴシック" charset="0"/>
          <a:cs typeface="Microsoft YaHei" charset="0"/>
        </a:defRPr>
      </a:lvl8pPr>
      <a:lvl9pPr marL="3886200" indent="-228600" algn="l" defTabSz="457200" rtl="0" eaLnBrk="0" fontAlgn="base" hangingPunct="0">
        <a:lnSpc>
          <a:spcPct val="103000"/>
        </a:lnSpc>
        <a:spcBef>
          <a:spcPct val="0"/>
        </a:spcBef>
        <a:spcAft>
          <a:spcPct val="0"/>
        </a:spcAft>
        <a:buClr>
          <a:srgbClr val="000000"/>
        </a:buClr>
        <a:buSzPct val="100000"/>
        <a:buFont typeface="Times New Roman" charset="0"/>
        <a:defRPr>
          <a:solidFill>
            <a:srgbClr val="000000"/>
          </a:solidFill>
          <a:latin typeface="Gill Sans MT" charset="0"/>
          <a:ea typeface="ＭＳ Ｐゴシック" charset="0"/>
          <a:cs typeface="Microsoft YaHei" charset="0"/>
        </a:defRPr>
      </a:lvl9pPr>
    </p:titleStyle>
    <p:bodyStyle>
      <a:lvl1pPr marL="342900" indent="-342900" algn="l" defTabSz="457200" rtl="0" eaLnBrk="0" fontAlgn="base" hangingPunct="0">
        <a:lnSpc>
          <a:spcPct val="115000"/>
        </a:lnSpc>
        <a:spcBef>
          <a:spcPct val="0"/>
        </a:spcBef>
        <a:spcAft>
          <a:spcPts val="1425"/>
        </a:spcAft>
        <a:buClr>
          <a:srgbClr val="000000"/>
        </a:buClr>
        <a:buSzPct val="100000"/>
        <a:buFont typeface="Times New Roman" charset="0"/>
        <a:defRPr>
          <a:solidFill>
            <a:srgbClr val="262626"/>
          </a:solidFill>
          <a:latin typeface="+mn-lt"/>
          <a:ea typeface="+mn-ea"/>
          <a:cs typeface="+mn-cs"/>
        </a:defRPr>
      </a:lvl1pPr>
      <a:lvl2pPr marL="742950" indent="-285750" algn="l" defTabSz="457200" rtl="0" eaLnBrk="0" fontAlgn="base" hangingPunct="0">
        <a:lnSpc>
          <a:spcPct val="115000"/>
        </a:lnSpc>
        <a:spcBef>
          <a:spcPct val="0"/>
        </a:spcBef>
        <a:spcAft>
          <a:spcPts val="1138"/>
        </a:spcAft>
        <a:buClr>
          <a:srgbClr val="000000"/>
        </a:buClr>
        <a:buSzPct val="100000"/>
        <a:buFont typeface="Times New Roman" charset="0"/>
        <a:defRPr sz="1600">
          <a:solidFill>
            <a:srgbClr val="262626"/>
          </a:solidFill>
          <a:latin typeface="+mn-lt"/>
          <a:ea typeface="+mn-ea"/>
          <a:cs typeface="+mn-cs"/>
        </a:defRPr>
      </a:lvl2pPr>
      <a:lvl3pPr marL="1143000" indent="-228600" algn="l" defTabSz="457200" rtl="0" eaLnBrk="0" fontAlgn="base" hangingPunct="0">
        <a:lnSpc>
          <a:spcPct val="115000"/>
        </a:lnSpc>
        <a:spcBef>
          <a:spcPct val="0"/>
        </a:spcBef>
        <a:spcAft>
          <a:spcPts val="850"/>
        </a:spcAft>
        <a:buClr>
          <a:srgbClr val="000000"/>
        </a:buClr>
        <a:buSzPct val="100000"/>
        <a:buFont typeface="Times New Roman" charset="0"/>
        <a:defRPr sz="1600">
          <a:solidFill>
            <a:srgbClr val="262626"/>
          </a:solidFill>
          <a:latin typeface="+mn-lt"/>
          <a:ea typeface="+mn-ea"/>
          <a:cs typeface="+mn-cs"/>
        </a:defRPr>
      </a:lvl3pPr>
      <a:lvl4pPr marL="1600200" indent="-228600" algn="l" defTabSz="457200" rtl="0" eaLnBrk="0" fontAlgn="base" hangingPunct="0">
        <a:lnSpc>
          <a:spcPct val="115000"/>
        </a:lnSpc>
        <a:spcBef>
          <a:spcPct val="0"/>
        </a:spcBef>
        <a:spcAft>
          <a:spcPts val="575"/>
        </a:spcAft>
        <a:buClr>
          <a:srgbClr val="000000"/>
        </a:buClr>
        <a:buSzPct val="100000"/>
        <a:buFont typeface="Times New Roman" charset="0"/>
        <a:defRPr sz="1600">
          <a:solidFill>
            <a:srgbClr val="262626"/>
          </a:solidFill>
          <a:latin typeface="+mn-lt"/>
          <a:ea typeface="+mn-ea"/>
          <a:cs typeface="+mn-cs"/>
        </a:defRPr>
      </a:lvl4pPr>
      <a:lvl5pPr marL="2057400" indent="-228600" algn="l" defTabSz="457200" rtl="0" eaLnBrk="0" fontAlgn="base" hangingPunct="0">
        <a:lnSpc>
          <a:spcPct val="115000"/>
        </a:lnSpc>
        <a:spcBef>
          <a:spcPct val="0"/>
        </a:spcBef>
        <a:spcAft>
          <a:spcPts val="288"/>
        </a:spcAft>
        <a:buClr>
          <a:srgbClr val="000000"/>
        </a:buClr>
        <a:buSzPct val="100000"/>
        <a:buFont typeface="Times New Roman" charset="0"/>
        <a:defRPr sz="2000">
          <a:solidFill>
            <a:srgbClr val="262626"/>
          </a:solidFill>
          <a:latin typeface="+mn-lt"/>
          <a:ea typeface="+mn-ea"/>
          <a:cs typeface="+mn-cs"/>
        </a:defRPr>
      </a:lvl5pPr>
      <a:lvl6pPr marL="2514600" indent="-228600" algn="l" defTabSz="457200" rtl="0" eaLnBrk="0" fontAlgn="base" hangingPunct="0">
        <a:lnSpc>
          <a:spcPct val="115000"/>
        </a:lnSpc>
        <a:spcBef>
          <a:spcPct val="0"/>
        </a:spcBef>
        <a:spcAft>
          <a:spcPts val="288"/>
        </a:spcAft>
        <a:buClr>
          <a:srgbClr val="000000"/>
        </a:buClr>
        <a:buSzPct val="100000"/>
        <a:buFont typeface="Times New Roman" charset="0"/>
        <a:defRPr sz="2000">
          <a:solidFill>
            <a:srgbClr val="262626"/>
          </a:solidFill>
          <a:latin typeface="+mn-lt"/>
          <a:ea typeface="+mn-ea"/>
          <a:cs typeface="+mn-cs"/>
        </a:defRPr>
      </a:lvl6pPr>
      <a:lvl7pPr marL="2971800" indent="-228600" algn="l" defTabSz="457200" rtl="0" eaLnBrk="0" fontAlgn="base" hangingPunct="0">
        <a:lnSpc>
          <a:spcPct val="115000"/>
        </a:lnSpc>
        <a:spcBef>
          <a:spcPct val="0"/>
        </a:spcBef>
        <a:spcAft>
          <a:spcPts val="288"/>
        </a:spcAft>
        <a:buClr>
          <a:srgbClr val="000000"/>
        </a:buClr>
        <a:buSzPct val="100000"/>
        <a:buFont typeface="Times New Roman" charset="0"/>
        <a:defRPr sz="2000">
          <a:solidFill>
            <a:srgbClr val="262626"/>
          </a:solidFill>
          <a:latin typeface="+mn-lt"/>
          <a:ea typeface="+mn-ea"/>
          <a:cs typeface="+mn-cs"/>
        </a:defRPr>
      </a:lvl7pPr>
      <a:lvl8pPr marL="3429000" indent="-228600" algn="l" defTabSz="457200" rtl="0" eaLnBrk="0" fontAlgn="base" hangingPunct="0">
        <a:lnSpc>
          <a:spcPct val="115000"/>
        </a:lnSpc>
        <a:spcBef>
          <a:spcPct val="0"/>
        </a:spcBef>
        <a:spcAft>
          <a:spcPts val="288"/>
        </a:spcAft>
        <a:buClr>
          <a:srgbClr val="000000"/>
        </a:buClr>
        <a:buSzPct val="100000"/>
        <a:buFont typeface="Times New Roman" charset="0"/>
        <a:defRPr sz="2000">
          <a:solidFill>
            <a:srgbClr val="262626"/>
          </a:solidFill>
          <a:latin typeface="+mn-lt"/>
          <a:ea typeface="+mn-ea"/>
          <a:cs typeface="+mn-cs"/>
        </a:defRPr>
      </a:lvl8pPr>
      <a:lvl9pPr marL="3886200" indent="-228600" algn="l" defTabSz="457200" rtl="0" eaLnBrk="0" fontAlgn="base" hangingPunct="0">
        <a:lnSpc>
          <a:spcPct val="115000"/>
        </a:lnSpc>
        <a:spcBef>
          <a:spcPct val="0"/>
        </a:spcBef>
        <a:spcAft>
          <a:spcPts val="288"/>
        </a:spcAft>
        <a:buClr>
          <a:srgbClr val="000000"/>
        </a:buClr>
        <a:buSzPct val="100000"/>
        <a:buFont typeface="Times New Roman" charset="0"/>
        <a:defRPr sz="2000">
          <a:solidFill>
            <a:srgbClr val="26262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jpeg"/><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50812" y="304800"/>
            <a:ext cx="118872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680" cap="sq">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lnSpc>
                <a:spcPct val="90000"/>
              </a:lnSpc>
              <a:buClrTx/>
              <a:buFontTx/>
              <a:buNone/>
            </a:pPr>
            <a:r>
              <a:rPr lang="en-US" sz="4800" dirty="0">
                <a:solidFill>
                  <a:srgbClr val="262626"/>
                </a:solidFill>
                <a:latin typeface="Garamond" charset="0"/>
              </a:rPr>
              <a:t>The Story of USS </a:t>
            </a:r>
            <a:r>
              <a:rPr lang="en-US" sz="5400" b="1" i="1" dirty="0">
                <a:solidFill>
                  <a:srgbClr val="262626"/>
                </a:solidFill>
                <a:latin typeface="Garamond" charset="0"/>
              </a:rPr>
              <a:t>Indianapolis</a:t>
            </a:r>
          </a:p>
          <a:p>
            <a:pPr algn="ctr" eaLnBrk="1" hangingPunct="1">
              <a:lnSpc>
                <a:spcPct val="90000"/>
              </a:lnSpc>
              <a:buClrTx/>
              <a:buFontTx/>
              <a:buNone/>
            </a:pPr>
            <a:endParaRPr lang="en-US" sz="4800" i="1" dirty="0">
              <a:solidFill>
                <a:srgbClr val="262626"/>
              </a:solidFill>
              <a:latin typeface="Gill Sans MT"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3600" i="1" dirty="0">
              <a:solidFill>
                <a:srgbClr val="262626"/>
              </a:solidFill>
              <a:latin typeface="Gill Sans MT" charset="0"/>
            </a:endParaRPr>
          </a:p>
        </p:txBody>
      </p:sp>
      <p:sp>
        <p:nvSpPr>
          <p:cNvPr id="26628" name="TextBox 4"/>
          <p:cNvSpPr txBox="1">
            <a:spLocks noChangeArrowheads="1"/>
          </p:cNvSpPr>
          <p:nvPr/>
        </p:nvSpPr>
        <p:spPr bwMode="auto">
          <a:xfrm>
            <a:off x="74612" y="5810071"/>
            <a:ext cx="12039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i="1" dirty="0">
                <a:solidFill>
                  <a:srgbClr val="000000"/>
                </a:solidFill>
                <a:latin typeface="Garamond" charset="0"/>
                <a:cs typeface="Garamond" charset="0"/>
              </a:rPr>
              <a:t>An official presentation created by Carl Fahnestock</a:t>
            </a:r>
          </a:p>
          <a:p>
            <a:pPr algn="ctr"/>
            <a:r>
              <a:rPr lang="en-US" i="1" dirty="0">
                <a:solidFill>
                  <a:srgbClr val="000000"/>
                </a:solidFill>
                <a:latin typeface="Garamond" charset="0"/>
                <a:cs typeface="Garamond" charset="0"/>
              </a:rPr>
              <a:t>USS Indianapolis CA-35 Legacy Organization</a:t>
            </a:r>
          </a:p>
          <a:p>
            <a:pPr algn="ctr"/>
            <a:r>
              <a:rPr lang="en-US" i="1" dirty="0">
                <a:solidFill>
                  <a:srgbClr val="000000"/>
                </a:solidFill>
                <a:latin typeface="Garamond" charset="0"/>
                <a:cs typeface="Garamond" charset="0"/>
              </a:rPr>
              <a:t>Copyright </a:t>
            </a:r>
            <a:r>
              <a:rPr lang="en-US" b="1" dirty="0">
                <a:solidFill>
                  <a:schemeClr val="tx1"/>
                </a:solidFill>
                <a:latin typeface="Lucida Grande"/>
                <a:ea typeface="Lucida Grande"/>
                <a:cs typeface="Lucida Grande"/>
              </a:rPr>
              <a:t>©</a:t>
            </a:r>
            <a:r>
              <a:rPr lang="en-US" i="1" dirty="0">
                <a:solidFill>
                  <a:srgbClr val="000000"/>
                </a:solidFill>
                <a:latin typeface="Garamond" charset="0"/>
                <a:cs typeface="Garamond" charset="0"/>
              </a:rPr>
              <a:t> 2020</a:t>
            </a:r>
          </a:p>
          <a:p>
            <a:endParaRPr lang="en-US" dirty="0">
              <a:solidFill>
                <a:srgbClr val="000000"/>
              </a:solidFill>
            </a:endParaRPr>
          </a:p>
        </p:txBody>
      </p:sp>
      <p:pic>
        <p:nvPicPr>
          <p:cNvPr id="7" name="Picture 6"/>
          <p:cNvPicPr/>
          <p:nvPr/>
        </p:nvPicPr>
        <p:blipFill>
          <a:blip r:embed="rId4">
            <a:extLst>
              <a:ext uri="{28A0092B-C50C-407E-A947-70E740481C1C}">
                <a14:useLocalDpi xmlns:a14="http://schemas.microsoft.com/office/drawing/2010/main"/>
              </a:ext>
            </a:extLst>
          </a:blip>
          <a:srcRect/>
          <a:stretch>
            <a:fillRect/>
          </a:stretch>
        </p:blipFill>
        <p:spPr bwMode="auto">
          <a:xfrm>
            <a:off x="2322513" y="1295400"/>
            <a:ext cx="7543799" cy="4419600"/>
          </a:xfrm>
          <a:prstGeom prst="rect">
            <a:avLst/>
          </a:prstGeom>
          <a:noFill/>
          <a:ln w="95250">
            <a:solidFill>
              <a:schemeClr val="bg1">
                <a:lumMod val="65000"/>
              </a:schemeClr>
            </a:solid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1522412" y="2438400"/>
            <a:ext cx="6400799"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As we learned earlier, FDR’s</a:t>
            </a:r>
            <a:r>
              <a:rPr lang="en-US" sz="2000" b="1" dirty="0">
                <a:solidFill>
                  <a:schemeClr val="tx1"/>
                </a:solidFill>
                <a:latin typeface="Arial"/>
                <a:cs typeface="Arial"/>
              </a:rPr>
              <a:t> </a:t>
            </a:r>
            <a:r>
              <a:rPr lang="en-US" sz="2000" dirty="0">
                <a:solidFill>
                  <a:schemeClr val="tx1"/>
                </a:solidFill>
                <a:latin typeface="Arial"/>
                <a:cs typeface="Arial"/>
              </a:rPr>
              <a:t>political career ultimately led to his election in 1932 as the </a:t>
            </a:r>
          </a:p>
          <a:p>
            <a:endParaRPr lang="en-US" sz="1400" b="1" dirty="0">
              <a:solidFill>
                <a:schemeClr val="tx1"/>
              </a:solidFill>
              <a:latin typeface="Arial"/>
              <a:cs typeface="Arial"/>
            </a:endParaRPr>
          </a:p>
          <a:p>
            <a:pPr algn="ctr"/>
            <a:r>
              <a:rPr lang="en-US" sz="2400" b="1" dirty="0">
                <a:solidFill>
                  <a:schemeClr val="tx1"/>
                </a:solidFill>
                <a:latin typeface="Arial"/>
                <a:cs typeface="Arial"/>
              </a:rPr>
              <a:t>32</a:t>
            </a:r>
            <a:r>
              <a:rPr lang="en-US" sz="2400" b="1" baseline="30000" dirty="0">
                <a:solidFill>
                  <a:schemeClr val="tx1"/>
                </a:solidFill>
                <a:latin typeface="Arial"/>
                <a:cs typeface="Arial"/>
              </a:rPr>
              <a:t>nd</a:t>
            </a:r>
            <a:r>
              <a:rPr lang="en-US" sz="2400" b="1" dirty="0">
                <a:solidFill>
                  <a:schemeClr val="tx1"/>
                </a:solidFill>
                <a:latin typeface="Arial"/>
                <a:cs typeface="Arial"/>
              </a:rPr>
              <a:t> President of the United States</a:t>
            </a:r>
            <a:endParaRPr lang="en-US" sz="2400" dirty="0">
              <a:solidFill>
                <a:schemeClr val="tx1"/>
              </a:solidFill>
              <a:latin typeface="Arial"/>
              <a:cs typeface="Arial"/>
            </a:endParaRPr>
          </a:p>
          <a:p>
            <a:endParaRPr lang="en-US" sz="1400" b="1" dirty="0">
              <a:solidFill>
                <a:schemeClr val="tx1"/>
              </a:solidFill>
              <a:latin typeface="Arial"/>
              <a:cs typeface="Arial"/>
            </a:endParaRPr>
          </a:p>
          <a:p>
            <a:r>
              <a:rPr lang="en-US" sz="2000" dirty="0">
                <a:solidFill>
                  <a:schemeClr val="tx1"/>
                </a:solidFill>
                <a:latin typeface="Arial"/>
                <a:cs typeface="Arial"/>
              </a:rPr>
              <a:t>Here is a photo of FDR</a:t>
            </a:r>
            <a:r>
              <a:rPr lang="en-US" sz="2000" b="1" dirty="0">
                <a:solidFill>
                  <a:schemeClr val="tx1"/>
                </a:solidFill>
                <a:latin typeface="Arial"/>
                <a:cs typeface="Arial"/>
              </a:rPr>
              <a:t> </a:t>
            </a:r>
            <a:r>
              <a:rPr lang="en-US" sz="2000" dirty="0">
                <a:solidFill>
                  <a:schemeClr val="tx1"/>
                </a:solidFill>
                <a:latin typeface="Arial"/>
                <a:cs typeface="Arial"/>
              </a:rPr>
              <a:t>which was taken during his tenure as President </a:t>
            </a:r>
            <a:r>
              <a:rPr lang="mr-IN" sz="2000" dirty="0">
                <a:solidFill>
                  <a:schemeClr val="tx1"/>
                </a:solidFill>
                <a:latin typeface="Arial"/>
                <a:cs typeface="Arial"/>
              </a:rPr>
              <a:t>………</a:t>
            </a:r>
            <a:r>
              <a:rPr lang="en-US" sz="2000" dirty="0">
                <a:solidFill>
                  <a:schemeClr val="tx1"/>
                </a:solidFill>
                <a:latin typeface="Arial"/>
                <a:cs typeface="Arial"/>
              </a:rPr>
              <a:t>.</a:t>
            </a:r>
            <a:endParaRPr lang="en-US" sz="1600" dirty="0">
              <a:solidFill>
                <a:schemeClr val="tx1"/>
              </a:solidFill>
              <a:latin typeface="Arial"/>
              <a:cs typeface="Arial"/>
            </a:endParaRPr>
          </a:p>
        </p:txBody>
      </p:sp>
      <p:sp>
        <p:nvSpPr>
          <p:cNvPr id="4" name="TextBox 3"/>
          <p:cNvSpPr txBox="1"/>
          <p:nvPr/>
        </p:nvSpPr>
        <p:spPr>
          <a:xfrm>
            <a:off x="2093912" y="725269"/>
            <a:ext cx="8001000" cy="646331"/>
          </a:xfrm>
          <a:prstGeom prst="rect">
            <a:avLst/>
          </a:prstGeom>
          <a:solidFill>
            <a:srgbClr val="000090"/>
          </a:solidFill>
          <a:ln w="76200" cmpd="sng">
            <a:solidFill>
              <a:srgbClr val="FF0000"/>
            </a:solidFill>
          </a:ln>
        </p:spPr>
        <p:txBody>
          <a:bodyPr wrap="square">
            <a:spAutoFit/>
          </a:bodyPr>
          <a:lstStyle/>
          <a:p>
            <a:pPr algn="ctr">
              <a:defRPr/>
            </a:pPr>
            <a:r>
              <a:rPr lang="en-US" sz="3600" b="1" dirty="0">
                <a:ln>
                  <a:solidFill>
                    <a:srgbClr val="000000"/>
                  </a:solidFill>
                </a:ln>
                <a:latin typeface="Garamond"/>
                <a:cs typeface="Garamond"/>
              </a:rPr>
              <a:t>32</a:t>
            </a:r>
            <a:r>
              <a:rPr lang="en-US" sz="3600" b="1" baseline="30000" dirty="0">
                <a:ln>
                  <a:solidFill>
                    <a:srgbClr val="000000"/>
                  </a:solidFill>
                </a:ln>
                <a:latin typeface="Garamond"/>
                <a:cs typeface="Garamond"/>
              </a:rPr>
              <a:t>nd</a:t>
            </a:r>
            <a:r>
              <a:rPr lang="en-US" sz="3600" b="1" dirty="0">
                <a:ln>
                  <a:solidFill>
                    <a:srgbClr val="000000"/>
                  </a:solidFill>
                </a:ln>
                <a:latin typeface="Garamond"/>
                <a:cs typeface="Garamond"/>
              </a:rPr>
              <a:t> President of the United States</a:t>
            </a:r>
            <a:endParaRPr lang="en-US" sz="4400" i="1" dirty="0">
              <a:ln>
                <a:solidFill>
                  <a:srgbClr val="000000"/>
                </a:solidFill>
              </a:ln>
              <a:latin typeface="Garamond"/>
              <a:cs typeface="Garamond"/>
            </a:endParaRPr>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7999412" y="1905000"/>
            <a:ext cx="2895600" cy="3581400"/>
          </a:xfrm>
          <a:prstGeom prst="rect">
            <a:avLst/>
          </a:prstGeom>
          <a:noFill/>
          <a:ln>
            <a:noFill/>
          </a:ln>
        </p:spPr>
      </p:pic>
    </p:spTree>
    <p:extLst>
      <p:ext uri="{BB962C8B-B14F-4D97-AF65-F5344CB8AC3E}">
        <p14:creationId xmlns:p14="http://schemas.microsoft.com/office/powerpoint/2010/main" val="297994870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88825" cy="6856214"/>
          </a:xfrm>
          <a:prstGeom prst="rect">
            <a:avLst/>
          </a:prstGeom>
        </p:spPr>
      </p:pic>
    </p:spTree>
    <p:extLst>
      <p:ext uri="{BB962C8B-B14F-4D97-AF65-F5344CB8AC3E}">
        <p14:creationId xmlns:p14="http://schemas.microsoft.com/office/powerpoint/2010/main" val="3262124797"/>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2741612" y="6096000"/>
            <a:ext cx="6781800" cy="4572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ＭＳ Ｐゴシック" charset="0"/>
                <a:cs typeface="Microsoft YaHei" charset="0"/>
              </a:defRPr>
            </a:lvl9pPr>
          </a:lstStyle>
          <a:p>
            <a:pPr>
              <a:buClrTx/>
              <a:buFontTx/>
              <a:buNone/>
              <a:defRPr/>
            </a:pPr>
            <a:r>
              <a:rPr lang="en-US" dirty="0"/>
              <a:t>  Jim Belcher </a:t>
            </a:r>
            <a:r>
              <a:rPr lang="en-US" dirty="0" err="1"/>
              <a:t>Jr</a:t>
            </a:r>
            <a:r>
              <a:rPr lang="en-US" dirty="0"/>
              <a:t>		     Jim Belcher </a:t>
            </a:r>
            <a:r>
              <a:rPr lang="en-US" dirty="0" err="1"/>
              <a:t>Sr</a:t>
            </a:r>
            <a:r>
              <a:rPr lang="en-US" dirty="0"/>
              <a:t>	            Jim Belcher III </a:t>
            </a:r>
          </a:p>
        </p:txBody>
      </p:sp>
      <p:sp>
        <p:nvSpPr>
          <p:cNvPr id="7" name="TextBox 6"/>
          <p:cNvSpPr txBox="1"/>
          <p:nvPr/>
        </p:nvSpPr>
        <p:spPr>
          <a:xfrm>
            <a:off x="2894012" y="533400"/>
            <a:ext cx="6400800" cy="646331"/>
          </a:xfrm>
          <a:prstGeom prst="rect">
            <a:avLst/>
          </a:prstGeom>
          <a:solidFill>
            <a:srgbClr val="000090"/>
          </a:solidFill>
          <a:ln w="76200" cmpd="sng">
            <a:solidFill>
              <a:srgbClr val="FF0000"/>
            </a:solidFill>
          </a:ln>
        </p:spPr>
        <p:txBody>
          <a:bodyPr wrap="square">
            <a:spAutoFit/>
          </a:bodyPr>
          <a:lstStyle/>
          <a:p>
            <a:pPr algn="ctr">
              <a:defRPr/>
            </a:pPr>
            <a:r>
              <a:rPr lang="en-US" sz="3600" i="1" dirty="0">
                <a:ln>
                  <a:solidFill>
                    <a:srgbClr val="000000"/>
                  </a:solidFill>
                </a:ln>
                <a:latin typeface="Garamond"/>
                <a:cs typeface="Garamond"/>
              </a:rPr>
              <a:t> </a:t>
            </a:r>
            <a:r>
              <a:rPr lang="en-US" sz="3600" b="1" dirty="0">
                <a:ln>
                  <a:solidFill>
                    <a:srgbClr val="000000"/>
                  </a:solidFill>
                </a:ln>
                <a:latin typeface="Garamond"/>
                <a:cs typeface="Garamond"/>
              </a:rPr>
              <a:t>Preserving Indy’s Legacy</a:t>
            </a:r>
          </a:p>
        </p:txBody>
      </p:sp>
      <p:sp>
        <p:nvSpPr>
          <p:cNvPr id="5" name="Rectangle 8"/>
          <p:cNvSpPr>
            <a:spLocks noChangeArrowheads="1"/>
          </p:cNvSpPr>
          <p:nvPr/>
        </p:nvSpPr>
        <p:spPr bwMode="auto">
          <a:xfrm>
            <a:off x="1865312" y="1504890"/>
            <a:ext cx="845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Sharing stories at reunions to pass on to future generations!</a:t>
            </a: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3008312" y="1981200"/>
            <a:ext cx="6172200" cy="4191000"/>
          </a:xfrm>
          <a:prstGeom prst="rect">
            <a:avLst/>
          </a:prstGeom>
          <a:noFill/>
          <a:ln>
            <a:noFill/>
          </a:ln>
        </p:spPr>
      </p:pic>
    </p:spTree>
    <p:extLst>
      <p:ext uri="{BB962C8B-B14F-4D97-AF65-F5344CB8AC3E}">
        <p14:creationId xmlns:p14="http://schemas.microsoft.com/office/powerpoint/2010/main" val="19222472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Rectangle 8"/>
          <p:cNvSpPr>
            <a:spLocks noChangeArrowheads="1"/>
          </p:cNvSpPr>
          <p:nvPr/>
        </p:nvSpPr>
        <p:spPr bwMode="auto">
          <a:xfrm>
            <a:off x="1484312" y="1362670"/>
            <a:ext cx="92202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dirty="0">
                <a:solidFill>
                  <a:schemeClr val="tx1"/>
                </a:solidFill>
                <a:latin typeface="Arial"/>
                <a:cs typeface="Arial"/>
              </a:rPr>
              <a:t>On 2 August 1995, (</a:t>
            </a:r>
            <a:r>
              <a:rPr lang="en-US" i="1" dirty="0">
                <a:solidFill>
                  <a:schemeClr val="tx1"/>
                </a:solidFill>
                <a:latin typeface="Arial"/>
                <a:cs typeface="Arial"/>
              </a:rPr>
              <a:t>coinciding with the 50</a:t>
            </a:r>
            <a:r>
              <a:rPr lang="en-US" i="1" baseline="30000" dirty="0">
                <a:solidFill>
                  <a:schemeClr val="tx1"/>
                </a:solidFill>
                <a:latin typeface="Arial"/>
                <a:cs typeface="Arial"/>
              </a:rPr>
              <a:t>th</a:t>
            </a:r>
            <a:r>
              <a:rPr lang="en-US" i="1" dirty="0">
                <a:solidFill>
                  <a:schemeClr val="tx1"/>
                </a:solidFill>
                <a:latin typeface="Arial"/>
                <a:cs typeface="Arial"/>
              </a:rPr>
              <a:t> Reunion</a:t>
            </a:r>
            <a:r>
              <a:rPr lang="en-US" dirty="0">
                <a:solidFill>
                  <a:schemeClr val="tx1"/>
                </a:solidFill>
                <a:latin typeface="Arial"/>
                <a:cs typeface="Arial"/>
              </a:rPr>
              <a:t>), </a:t>
            </a:r>
          </a:p>
          <a:p>
            <a:pPr algn="ctr"/>
            <a:r>
              <a:rPr lang="en-US" b="1" dirty="0">
                <a:solidFill>
                  <a:schemeClr val="tx1"/>
                </a:solidFill>
                <a:latin typeface="Arial"/>
                <a:cs typeface="Arial"/>
              </a:rPr>
              <a:t>USS </a:t>
            </a:r>
            <a:r>
              <a:rPr lang="en-US" b="1" i="1" dirty="0">
                <a:solidFill>
                  <a:schemeClr val="tx1"/>
                </a:solidFill>
                <a:latin typeface="Arial"/>
                <a:cs typeface="Arial"/>
              </a:rPr>
              <a:t>Indianapolis</a:t>
            </a:r>
            <a:r>
              <a:rPr lang="en-US" b="1" dirty="0">
                <a:solidFill>
                  <a:schemeClr val="tx1"/>
                </a:solidFill>
                <a:latin typeface="Arial"/>
                <a:cs typeface="Arial"/>
              </a:rPr>
              <a:t> (CA-35) National Memorial </a:t>
            </a:r>
            <a:r>
              <a:rPr lang="en-US" dirty="0">
                <a:solidFill>
                  <a:schemeClr val="tx1"/>
                </a:solidFill>
                <a:latin typeface="Arial"/>
                <a:cs typeface="Arial"/>
              </a:rPr>
              <a:t>was dedicated </a:t>
            </a:r>
          </a:p>
          <a:p>
            <a:pPr algn="ctr"/>
            <a:r>
              <a:rPr lang="en-US" dirty="0">
                <a:solidFill>
                  <a:schemeClr val="tx1"/>
                </a:solidFill>
                <a:latin typeface="Arial"/>
                <a:cs typeface="Arial"/>
              </a:rPr>
              <a:t>at the north end of the Canal Walk in the city of Indianapolis.</a:t>
            </a:r>
          </a:p>
        </p:txBody>
      </p:sp>
      <p:sp>
        <p:nvSpPr>
          <p:cNvPr id="4" name="Rectangle 8"/>
          <p:cNvSpPr>
            <a:spLocks noChangeArrowheads="1"/>
          </p:cNvSpPr>
          <p:nvPr/>
        </p:nvSpPr>
        <p:spPr bwMode="auto">
          <a:xfrm>
            <a:off x="2362072" y="3886201"/>
            <a:ext cx="70854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Arial"/>
                <a:cs typeface="Arial"/>
              </a:rPr>
              <a:t> </a:t>
            </a:r>
          </a:p>
        </p:txBody>
      </p:sp>
      <p:sp>
        <p:nvSpPr>
          <p:cNvPr id="6" name="Rectangle 8"/>
          <p:cNvSpPr>
            <a:spLocks noChangeArrowheads="1"/>
          </p:cNvSpPr>
          <p:nvPr/>
        </p:nvSpPr>
        <p:spPr bwMode="auto">
          <a:xfrm>
            <a:off x="2362072" y="2838272"/>
            <a:ext cx="70854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Arial"/>
                <a:cs typeface="Arial"/>
              </a:rPr>
              <a:t> </a:t>
            </a:r>
          </a:p>
        </p:txBody>
      </p:sp>
      <p:sp>
        <p:nvSpPr>
          <p:cNvPr id="7" name="TextBox 6"/>
          <p:cNvSpPr txBox="1"/>
          <p:nvPr/>
        </p:nvSpPr>
        <p:spPr>
          <a:xfrm>
            <a:off x="4037012" y="457200"/>
            <a:ext cx="41148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i="1" dirty="0">
                <a:ln>
                  <a:solidFill>
                    <a:srgbClr val="000000"/>
                  </a:solidFill>
                </a:ln>
                <a:solidFill>
                  <a:srgbClr val="000000"/>
                </a:solidFill>
                <a:latin typeface="Garamond"/>
                <a:cs typeface="Garamond"/>
              </a:rPr>
              <a:t> </a:t>
            </a:r>
            <a:r>
              <a:rPr lang="en-US" sz="3600" dirty="0">
                <a:ln>
                  <a:solidFill>
                    <a:srgbClr val="000000"/>
                  </a:solidFill>
                </a:ln>
                <a:solidFill>
                  <a:srgbClr val="000000"/>
                </a:solidFill>
                <a:latin typeface="Garamond"/>
                <a:cs typeface="Garamond"/>
              </a:rPr>
              <a:t>National Memorial</a:t>
            </a:r>
            <a:endParaRPr lang="en-US" sz="4400" dirty="0">
              <a:ln>
                <a:solidFill>
                  <a:srgbClr val="000000"/>
                </a:solidFill>
              </a:ln>
              <a:solidFill>
                <a:srgbClr val="000000"/>
              </a:solidFill>
              <a:latin typeface="Garamond"/>
              <a:cs typeface="Garamond"/>
            </a:endParaRP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3905885" y="2362200"/>
            <a:ext cx="4377055"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4962533"/>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1427162" y="1905000"/>
            <a:ext cx="9334500"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In the late 1990’s, the combined efforts of Florida middle-</a:t>
            </a:r>
            <a:r>
              <a:rPr lang="en-US" sz="2000" dirty="0" err="1">
                <a:solidFill>
                  <a:schemeClr val="tx1"/>
                </a:solidFill>
                <a:latin typeface="Arial"/>
                <a:cs typeface="Arial"/>
              </a:rPr>
              <a:t>schooler</a:t>
            </a:r>
            <a:r>
              <a:rPr lang="en-US" sz="2000" dirty="0">
                <a:solidFill>
                  <a:schemeClr val="tx1"/>
                </a:solidFill>
                <a:latin typeface="Arial"/>
                <a:cs typeface="Arial"/>
              </a:rPr>
              <a:t> Hunter Scott, Congressman Bob Smith of New Hampshire, and Captain William </a:t>
            </a:r>
            <a:r>
              <a:rPr lang="en-US" sz="2000" dirty="0" err="1">
                <a:solidFill>
                  <a:schemeClr val="tx1"/>
                </a:solidFill>
                <a:latin typeface="Arial"/>
                <a:cs typeface="Arial"/>
              </a:rPr>
              <a:t>Toti</a:t>
            </a:r>
            <a:r>
              <a:rPr lang="en-US" sz="2000" dirty="0">
                <a:solidFill>
                  <a:schemeClr val="tx1"/>
                </a:solidFill>
                <a:latin typeface="Arial"/>
                <a:cs typeface="Arial"/>
              </a:rPr>
              <a:t>, skipper of the namesake submarine USS </a:t>
            </a:r>
            <a:r>
              <a:rPr lang="en-US" sz="2000" i="1" dirty="0">
                <a:solidFill>
                  <a:schemeClr val="tx1"/>
                </a:solidFill>
                <a:latin typeface="Arial"/>
                <a:cs typeface="Arial"/>
              </a:rPr>
              <a:t>Indianapolis (SSN-697), </a:t>
            </a:r>
            <a:r>
              <a:rPr lang="en-US" sz="2000" dirty="0">
                <a:solidFill>
                  <a:schemeClr val="tx1"/>
                </a:solidFill>
                <a:latin typeface="Arial"/>
                <a:cs typeface="Arial"/>
              </a:rPr>
              <a:t>led to </a:t>
            </a:r>
            <a:r>
              <a:rPr lang="en-US" sz="2000" b="1" dirty="0">
                <a:solidFill>
                  <a:srgbClr val="000090"/>
                </a:solidFill>
                <a:latin typeface="Arial"/>
                <a:cs typeface="Arial"/>
              </a:rPr>
              <a:t>Captain </a:t>
            </a:r>
            <a:r>
              <a:rPr lang="en-US" sz="2000" b="1" dirty="0" err="1">
                <a:solidFill>
                  <a:srgbClr val="000090"/>
                </a:solidFill>
                <a:latin typeface="Arial"/>
                <a:cs typeface="Arial"/>
              </a:rPr>
              <a:t>McVay’s</a:t>
            </a:r>
            <a:r>
              <a:rPr lang="en-US" sz="2000" b="1" dirty="0">
                <a:solidFill>
                  <a:srgbClr val="000090"/>
                </a:solidFill>
                <a:latin typeface="Arial"/>
                <a:cs typeface="Arial"/>
              </a:rPr>
              <a:t> Exoneration</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Even </a:t>
            </a:r>
            <a:r>
              <a:rPr lang="en-US" sz="2000" dirty="0" err="1">
                <a:solidFill>
                  <a:schemeClr val="tx1"/>
                </a:solidFill>
                <a:latin typeface="Arial"/>
                <a:cs typeface="Arial"/>
              </a:rPr>
              <a:t>Mochitsura</a:t>
            </a:r>
            <a:r>
              <a:rPr lang="en-US" sz="2000" dirty="0">
                <a:solidFill>
                  <a:schemeClr val="tx1"/>
                </a:solidFill>
                <a:latin typeface="Arial"/>
                <a:cs typeface="Arial"/>
              </a:rPr>
              <a:t> Hashimoto, former commander of I-58, the sub that sank the cruiser </a:t>
            </a:r>
            <a:r>
              <a:rPr lang="en-US" sz="2000" i="1" dirty="0">
                <a:solidFill>
                  <a:schemeClr val="tx1"/>
                </a:solidFill>
                <a:latin typeface="Arial"/>
                <a:cs typeface="Arial"/>
              </a:rPr>
              <a:t>Indianapolis</a:t>
            </a:r>
            <a:r>
              <a:rPr lang="en-US" sz="2000" dirty="0">
                <a:solidFill>
                  <a:schemeClr val="tx1"/>
                </a:solidFill>
                <a:latin typeface="Arial"/>
                <a:cs typeface="Arial"/>
              </a:rPr>
              <a:t>, played a part</a:t>
            </a:r>
            <a:r>
              <a:rPr lang="en-US" sz="2000" i="1" dirty="0">
                <a:solidFill>
                  <a:schemeClr val="tx1"/>
                </a:solidFill>
                <a:latin typeface="Arial"/>
                <a:cs typeface="Arial"/>
              </a:rPr>
              <a:t>.  </a:t>
            </a:r>
            <a:r>
              <a:rPr lang="en-US" sz="2000" dirty="0">
                <a:solidFill>
                  <a:schemeClr val="tx1"/>
                </a:solidFill>
                <a:latin typeface="Arial"/>
                <a:cs typeface="Arial"/>
              </a:rPr>
              <a:t>In November 1999, Hashimoto wrote a letter to the U.S. Senate reiterating his long-held position that it was time for the American Navy to set aside Captain </a:t>
            </a:r>
            <a:r>
              <a:rPr lang="en-US" sz="2000" dirty="0" err="1">
                <a:solidFill>
                  <a:schemeClr val="tx1"/>
                </a:solidFill>
                <a:latin typeface="Arial"/>
                <a:cs typeface="Arial"/>
              </a:rPr>
              <a:t>McVay’s</a:t>
            </a:r>
            <a:r>
              <a:rPr lang="en-US" sz="2000" dirty="0">
                <a:solidFill>
                  <a:schemeClr val="tx1"/>
                </a:solidFill>
                <a:latin typeface="Arial"/>
                <a:cs typeface="Arial"/>
              </a:rPr>
              <a:t> conviction.</a:t>
            </a:r>
          </a:p>
          <a:p>
            <a:endParaRPr lang="en-US" sz="1400" dirty="0">
              <a:solidFill>
                <a:schemeClr val="tx1"/>
              </a:solidFill>
              <a:latin typeface="Arial"/>
              <a:cs typeface="Arial"/>
            </a:endParaRPr>
          </a:p>
          <a:p>
            <a:r>
              <a:rPr lang="en-US" sz="2000" dirty="0">
                <a:solidFill>
                  <a:schemeClr val="tx1"/>
                </a:solidFill>
                <a:latin typeface="Arial"/>
                <a:cs typeface="Arial"/>
              </a:rPr>
              <a:t>In 2000, a letter addressing Captain </a:t>
            </a:r>
            <a:r>
              <a:rPr lang="en-US" sz="2000" dirty="0" err="1">
                <a:solidFill>
                  <a:schemeClr val="tx1"/>
                </a:solidFill>
                <a:latin typeface="Arial"/>
                <a:cs typeface="Arial"/>
              </a:rPr>
              <a:t>McVay</a:t>
            </a:r>
            <a:r>
              <a:rPr lang="en-US" sz="2000" dirty="0">
                <a:solidFill>
                  <a:schemeClr val="tx1"/>
                </a:solidFill>
                <a:latin typeface="Arial"/>
                <a:cs typeface="Arial"/>
              </a:rPr>
              <a:t> was signed by President William J. Clinton.  Clinton’s Secretary of the Navy, however, would not allow the exoneration to be added to </a:t>
            </a:r>
            <a:r>
              <a:rPr lang="en-US" sz="2000" dirty="0" err="1">
                <a:solidFill>
                  <a:schemeClr val="tx1"/>
                </a:solidFill>
                <a:latin typeface="Arial"/>
                <a:cs typeface="Arial"/>
              </a:rPr>
              <a:t>McVay’s</a:t>
            </a:r>
            <a:r>
              <a:rPr lang="en-US" sz="2000" dirty="0">
                <a:solidFill>
                  <a:schemeClr val="tx1"/>
                </a:solidFill>
                <a:latin typeface="Arial"/>
                <a:cs typeface="Arial"/>
              </a:rPr>
              <a:t> letter.  In </a:t>
            </a:r>
            <a:r>
              <a:rPr lang="en-US" sz="2000" b="1" dirty="0">
                <a:solidFill>
                  <a:srgbClr val="000090"/>
                </a:solidFill>
                <a:latin typeface="Arial"/>
                <a:cs typeface="Arial"/>
              </a:rPr>
              <a:t>2001</a:t>
            </a:r>
            <a:r>
              <a:rPr lang="en-US" sz="2000" dirty="0">
                <a:solidFill>
                  <a:schemeClr val="tx1"/>
                </a:solidFill>
                <a:latin typeface="Arial"/>
                <a:cs typeface="Arial"/>
              </a:rPr>
              <a:t>, President George W. Bush’s Secretary of the Navy (Gordon England) directed U.S. Navy Captain William </a:t>
            </a:r>
            <a:r>
              <a:rPr lang="en-US" sz="2000" dirty="0" err="1">
                <a:solidFill>
                  <a:schemeClr val="tx1"/>
                </a:solidFill>
                <a:latin typeface="Arial"/>
                <a:cs typeface="Arial"/>
              </a:rPr>
              <a:t>Toti</a:t>
            </a:r>
            <a:r>
              <a:rPr lang="en-US" sz="2000" dirty="0">
                <a:solidFill>
                  <a:schemeClr val="tx1"/>
                </a:solidFill>
                <a:latin typeface="Arial"/>
                <a:cs typeface="Arial"/>
              </a:rPr>
              <a:t>  to have the </a:t>
            </a:r>
            <a:r>
              <a:rPr lang="en-US" sz="2000" b="1" dirty="0">
                <a:solidFill>
                  <a:srgbClr val="000090"/>
                </a:solidFill>
                <a:latin typeface="Arial"/>
                <a:cs typeface="Arial"/>
              </a:rPr>
              <a:t>Exoneration Language entered into </a:t>
            </a:r>
            <a:r>
              <a:rPr lang="en-US" sz="2000" b="1" dirty="0" err="1">
                <a:solidFill>
                  <a:srgbClr val="000090"/>
                </a:solidFill>
                <a:latin typeface="Arial"/>
                <a:cs typeface="Arial"/>
              </a:rPr>
              <a:t>McVay’s</a:t>
            </a:r>
            <a:r>
              <a:rPr lang="en-US" sz="2000" b="1" dirty="0">
                <a:solidFill>
                  <a:srgbClr val="000090"/>
                </a:solidFill>
                <a:latin typeface="Arial"/>
                <a:cs typeface="Arial"/>
              </a:rPr>
              <a:t> Service Record</a:t>
            </a:r>
            <a:r>
              <a:rPr lang="en-US" sz="2000" dirty="0">
                <a:solidFill>
                  <a:schemeClr val="tx1"/>
                </a:solidFill>
                <a:latin typeface="Arial"/>
                <a:cs typeface="Arial"/>
              </a:rPr>
              <a:t>. </a:t>
            </a:r>
          </a:p>
          <a:p>
            <a:endParaRPr lang="en-US" sz="1600" dirty="0">
              <a:solidFill>
                <a:schemeClr val="tx1"/>
              </a:solidFill>
              <a:latin typeface="Arial"/>
              <a:cs typeface="Arial"/>
            </a:endParaRPr>
          </a:p>
        </p:txBody>
      </p:sp>
      <p:sp>
        <p:nvSpPr>
          <p:cNvPr id="5" name="TextBox 4"/>
          <p:cNvSpPr txBox="1"/>
          <p:nvPr/>
        </p:nvSpPr>
        <p:spPr>
          <a:xfrm>
            <a:off x="2646362" y="762000"/>
            <a:ext cx="68961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Exoneration of Captain </a:t>
            </a:r>
            <a:r>
              <a:rPr lang="en-US" sz="3600" dirty="0" err="1">
                <a:ln>
                  <a:solidFill>
                    <a:srgbClr val="000000"/>
                  </a:solidFill>
                </a:ln>
                <a:solidFill>
                  <a:srgbClr val="000090"/>
                </a:solidFill>
                <a:latin typeface="Garamond"/>
                <a:cs typeface="Garamond"/>
              </a:rPr>
              <a:t>McVay</a:t>
            </a:r>
            <a:endParaRPr lang="en-US" sz="4400" dirty="0">
              <a:ln>
                <a:solidFill>
                  <a:srgbClr val="000000"/>
                </a:solidFill>
              </a:ln>
              <a:solidFill>
                <a:srgbClr val="000090"/>
              </a:solidFill>
              <a:latin typeface="Garamond"/>
              <a:cs typeface="Garamond"/>
            </a:endParaRPr>
          </a:p>
        </p:txBody>
      </p:sp>
    </p:spTree>
    <p:extLst>
      <p:ext uri="{BB962C8B-B14F-4D97-AF65-F5344CB8AC3E}">
        <p14:creationId xmlns:p14="http://schemas.microsoft.com/office/powerpoint/2010/main" val="2125938531"/>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1560512" y="1752601"/>
            <a:ext cx="9067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rgbClr val="66CCFF"/>
                </a:solidFill>
                <a:latin typeface="Arial"/>
                <a:cs typeface="Arial"/>
              </a:rPr>
              <a:t>On 18 August 2017 ( </a:t>
            </a:r>
            <a:r>
              <a:rPr lang="en-US" sz="2000" i="1" dirty="0">
                <a:solidFill>
                  <a:srgbClr val="66CCFF"/>
                </a:solidFill>
                <a:latin typeface="Arial"/>
                <a:cs typeface="Arial"/>
              </a:rPr>
              <a:t>just over 72 years after the sinking</a:t>
            </a:r>
            <a:r>
              <a:rPr lang="en-US" sz="2000" dirty="0">
                <a:solidFill>
                  <a:srgbClr val="66CCFF"/>
                </a:solidFill>
                <a:latin typeface="Arial"/>
                <a:cs typeface="Arial"/>
              </a:rPr>
              <a:t>), </a:t>
            </a:r>
            <a:r>
              <a:rPr lang="en-US" sz="2000" b="1" dirty="0">
                <a:solidFill>
                  <a:srgbClr val="66CCFF"/>
                </a:solidFill>
                <a:latin typeface="Arial"/>
                <a:cs typeface="Arial"/>
              </a:rPr>
              <a:t>USS </a:t>
            </a:r>
            <a:r>
              <a:rPr lang="en-US" sz="2000" b="1" i="1" dirty="0">
                <a:solidFill>
                  <a:srgbClr val="66CCFF"/>
                </a:solidFill>
                <a:latin typeface="Arial"/>
                <a:cs typeface="Arial"/>
              </a:rPr>
              <a:t>Indianapolis</a:t>
            </a:r>
            <a:r>
              <a:rPr lang="en-US" sz="2000" b="1" dirty="0">
                <a:solidFill>
                  <a:srgbClr val="66CCFF"/>
                </a:solidFill>
                <a:latin typeface="Arial"/>
                <a:cs typeface="Arial"/>
              </a:rPr>
              <a:t> (CA-35) </a:t>
            </a:r>
            <a:r>
              <a:rPr lang="en-US" sz="2000" dirty="0">
                <a:solidFill>
                  <a:srgbClr val="66CCFF"/>
                </a:solidFill>
                <a:latin typeface="Arial"/>
                <a:cs typeface="Arial"/>
              </a:rPr>
              <a:t>was found by an underwater search team.</a:t>
            </a:r>
          </a:p>
          <a:p>
            <a:endParaRPr lang="en-US" sz="1100" dirty="0">
              <a:solidFill>
                <a:srgbClr val="66CCFF"/>
              </a:solidFill>
              <a:latin typeface="Arial"/>
              <a:cs typeface="Arial"/>
            </a:endParaRPr>
          </a:p>
          <a:p>
            <a:r>
              <a:rPr lang="en-US" sz="2000" dirty="0">
                <a:solidFill>
                  <a:srgbClr val="66CCFF"/>
                </a:solidFill>
                <a:latin typeface="Arial"/>
                <a:cs typeface="Arial"/>
              </a:rPr>
              <a:t>Indy is resting 18,000+ feet below the surface in the North Pacific Ocean.  Its final resting place is honored and will remain recognized by the United States Navy as a sacred grave site.</a:t>
            </a:r>
          </a:p>
          <a:p>
            <a:endParaRPr lang="en-US" sz="1100" dirty="0">
              <a:solidFill>
                <a:srgbClr val="66CCFF"/>
              </a:solidFill>
              <a:latin typeface="Arial"/>
              <a:cs typeface="Arial"/>
            </a:endParaRPr>
          </a:p>
          <a:p>
            <a:r>
              <a:rPr lang="en-US" sz="2000" dirty="0">
                <a:solidFill>
                  <a:srgbClr val="66CCFF"/>
                </a:solidFill>
                <a:latin typeface="Arial"/>
                <a:cs typeface="Arial"/>
              </a:rPr>
              <a:t>The following five (5) pictures are samples of many that were taken by the Paul Allen Underwater Team &amp; RV Petrel </a:t>
            </a:r>
            <a:r>
              <a:rPr lang="mr-IN" sz="2000" dirty="0">
                <a:solidFill>
                  <a:srgbClr val="66CCFF"/>
                </a:solidFill>
                <a:latin typeface="Arial"/>
                <a:cs typeface="Arial"/>
              </a:rPr>
              <a:t>……</a:t>
            </a:r>
            <a:endParaRPr lang="en-US" sz="2000" dirty="0">
              <a:solidFill>
                <a:srgbClr val="66CCFF"/>
              </a:solidFill>
              <a:latin typeface="Arial"/>
              <a:cs typeface="Arial"/>
            </a:endParaRPr>
          </a:p>
        </p:txBody>
      </p:sp>
      <p:sp>
        <p:nvSpPr>
          <p:cNvPr id="5" name="TextBox 4"/>
          <p:cNvSpPr txBox="1"/>
          <p:nvPr/>
        </p:nvSpPr>
        <p:spPr>
          <a:xfrm>
            <a:off x="4341812" y="762000"/>
            <a:ext cx="3429000" cy="646331"/>
          </a:xfrm>
          <a:prstGeom prst="rect">
            <a:avLst/>
          </a:prstGeom>
          <a:noFill/>
          <a:ln w="76200" cmpd="sng">
            <a:noFill/>
          </a:ln>
        </p:spPr>
        <p:txBody>
          <a:bodyPr wrap="square">
            <a:spAutoFit/>
          </a:bodyPr>
          <a:lstStyle/>
          <a:p>
            <a:pPr algn="ctr">
              <a:defRPr/>
            </a:pPr>
            <a:r>
              <a:rPr lang="en-US" sz="3600" i="1" dirty="0">
                <a:ln>
                  <a:solidFill>
                    <a:srgbClr val="000000"/>
                  </a:solidFill>
                </a:ln>
                <a:solidFill>
                  <a:srgbClr val="66CCFF"/>
                </a:solidFill>
                <a:latin typeface="Garamond"/>
                <a:cs typeface="Garamond"/>
              </a:rPr>
              <a:t> </a:t>
            </a:r>
            <a:r>
              <a:rPr lang="en-US" sz="3600" b="1" dirty="0">
                <a:ln>
                  <a:solidFill>
                    <a:srgbClr val="000000"/>
                  </a:solidFill>
                </a:ln>
                <a:solidFill>
                  <a:srgbClr val="66CCFF"/>
                </a:solidFill>
                <a:latin typeface="Arial"/>
                <a:cs typeface="Arial"/>
              </a:rPr>
              <a:t>“Still at Sea”</a:t>
            </a:r>
          </a:p>
        </p:txBody>
      </p:sp>
      <p:pic>
        <p:nvPicPr>
          <p:cNvPr id="6" name="Picture 5"/>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7012" y="5029200"/>
            <a:ext cx="4038600" cy="1143000"/>
          </a:xfrm>
          <a:prstGeom prst="rect">
            <a:avLst/>
          </a:prstGeom>
          <a:solidFill>
            <a:srgbClr val="FFFFFF">
              <a:shade val="85000"/>
            </a:srgbClr>
          </a:solidFill>
          <a:ln w="76200" cap="sq" cmpd="sng">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41175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1" presetClass="entr" presetSubtype="0" fill="hold" grpId="0" nodeType="afterEffect">
                                  <p:stCondLst>
                                    <p:cond delay="0"/>
                                  </p:stCondLst>
                                  <p:childTnLst>
                                    <p:set>
                                      <p:cBhvr>
                                        <p:cTn id="11" dur="1" fill="hold">
                                          <p:stCondLst>
                                            <p:cond delay="309"/>
                                          </p:stCondLst>
                                        </p:cTn>
                                        <p:tgtEl>
                                          <p:spTgt spid="5"/>
                                        </p:tgtEl>
                                        <p:attrNameLst>
                                          <p:attrName>style.visibility</p:attrName>
                                        </p:attrNameLst>
                                      </p:cBhvr>
                                      <p:to>
                                        <p:strVal val="visible"/>
                                      </p:to>
                                    </p:set>
                                  </p:childTnLst>
                                </p:cTn>
                              </p:par>
                            </p:childTnLst>
                          </p:cTn>
                        </p:par>
                        <p:par>
                          <p:cTn id="12" fill="hold">
                            <p:stCondLst>
                              <p:cond delay="5310"/>
                            </p:stCondLst>
                            <p:childTnLst>
                              <p:par>
                                <p:cTn id="13" presetID="1" presetClass="entr" presetSubtype="0" fill="hold" grpId="0" nodeType="afterEffect">
                                  <p:stCondLst>
                                    <p:cond delay="0"/>
                                  </p:stCondLst>
                                  <p:childTnLst>
                                    <p:set>
                                      <p:cBhvr>
                                        <p:cTn id="14" dur="1" fill="hold">
                                          <p:stCondLst>
                                            <p:cond delay="100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000090"/>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225" y="1295400"/>
            <a:ext cx="7008375" cy="4763330"/>
          </a:xfrm>
          <a:prstGeom prst="rect">
            <a:avLst/>
          </a:prstGeom>
          <a:noFill/>
          <a:ln w="38100" cap="flat">
            <a:solidFill>
              <a:srgbClr val="80808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988" name="Text Box 4"/>
          <p:cNvSpPr txBox="1">
            <a:spLocks noChangeArrowheads="1"/>
          </p:cNvSpPr>
          <p:nvPr/>
        </p:nvSpPr>
        <p:spPr bwMode="auto">
          <a:xfrm>
            <a:off x="2589212" y="777875"/>
            <a:ext cx="70104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a:buClrTx/>
              <a:buFontTx/>
              <a:buNone/>
              <a:defRPr/>
            </a:pPr>
            <a:r>
              <a:rPr lang="en-US" sz="2000" dirty="0">
                <a:solidFill>
                  <a:srgbClr val="66CCFF"/>
                </a:solidFill>
              </a:rPr>
              <a:t>Hull number of USS </a:t>
            </a:r>
            <a:r>
              <a:rPr lang="en-US" sz="2000" i="1" dirty="0">
                <a:solidFill>
                  <a:srgbClr val="66CCFF"/>
                </a:solidFill>
              </a:rPr>
              <a:t>Indianapolis</a:t>
            </a:r>
            <a:r>
              <a:rPr lang="en-US" sz="2000" dirty="0">
                <a:solidFill>
                  <a:srgbClr val="66CCFF"/>
                </a:solidFill>
              </a:rPr>
              <a:t> (CA-35)</a:t>
            </a:r>
          </a:p>
        </p:txBody>
      </p:sp>
    </p:spTree>
    <p:extLst>
      <p:ext uri="{BB962C8B-B14F-4D97-AF65-F5344CB8AC3E}">
        <p14:creationId xmlns:p14="http://schemas.microsoft.com/office/powerpoint/2010/main" val="9714644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000090"/>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1989" name="Text Box 5"/>
          <p:cNvSpPr txBox="1">
            <a:spLocks noChangeArrowheads="1"/>
          </p:cNvSpPr>
          <p:nvPr/>
        </p:nvSpPr>
        <p:spPr bwMode="auto">
          <a:xfrm>
            <a:off x="1636712" y="685799"/>
            <a:ext cx="8915400" cy="4572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a:buClrTx/>
              <a:buFontTx/>
              <a:buNone/>
              <a:defRPr/>
            </a:pPr>
            <a:r>
              <a:rPr lang="en-US" sz="2000" dirty="0">
                <a:solidFill>
                  <a:srgbClr val="66CCFF"/>
                </a:solidFill>
              </a:rPr>
              <a:t>Anchor is marked “NAVY YARD NORFOLK VA”</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284413" y="1371600"/>
            <a:ext cx="7619999" cy="4572000"/>
          </a:xfrm>
          <a:prstGeom prst="rect">
            <a:avLst/>
          </a:prstGeom>
          <a:noFill/>
          <a:ln w="38100" cap="flat">
            <a:solidFill>
              <a:srgbClr val="808080"/>
            </a:solidFill>
            <a:round/>
            <a:headEnd/>
            <a:tailEnd/>
          </a:ln>
          <a:effectLst/>
        </p:spPr>
      </p:pic>
    </p:spTree>
    <p:extLst>
      <p:ext uri="{BB962C8B-B14F-4D97-AF65-F5344CB8AC3E}">
        <p14:creationId xmlns:p14="http://schemas.microsoft.com/office/powerpoint/2010/main" val="1184029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7" name="Text Box 5"/>
          <p:cNvSpPr txBox="1">
            <a:spLocks noChangeArrowheads="1"/>
          </p:cNvSpPr>
          <p:nvPr/>
        </p:nvSpPr>
        <p:spPr bwMode="auto">
          <a:xfrm>
            <a:off x="1903412" y="625475"/>
            <a:ext cx="8382000" cy="517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a:buClrTx/>
              <a:buFontTx/>
              <a:buNone/>
              <a:defRPr/>
            </a:pPr>
            <a:r>
              <a:rPr lang="en-US" sz="1600" dirty="0">
                <a:solidFill>
                  <a:srgbClr val="66CCFF"/>
                </a:solidFill>
              </a:rPr>
              <a:t>    </a:t>
            </a:r>
            <a:r>
              <a:rPr lang="en-US" sz="2000" dirty="0">
                <a:solidFill>
                  <a:srgbClr val="66CCFF"/>
                </a:solidFill>
              </a:rPr>
              <a:t>5” Gun, Rifling visible</a:t>
            </a:r>
          </a:p>
        </p:txBody>
      </p:sp>
      <p:sp>
        <p:nvSpPr>
          <p:cNvPr id="44038" name="Text Box 6"/>
          <p:cNvSpPr txBox="1">
            <a:spLocks noChangeArrowheads="1"/>
          </p:cNvSpPr>
          <p:nvPr/>
        </p:nvSpPr>
        <p:spPr bwMode="auto">
          <a:xfrm>
            <a:off x="611593" y="6583365"/>
            <a:ext cx="180905"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360612" y="1295400"/>
            <a:ext cx="7467600" cy="4572000"/>
          </a:xfrm>
          <a:prstGeom prst="rect">
            <a:avLst/>
          </a:prstGeom>
          <a:noFill/>
          <a:ln w="38100" cap="flat">
            <a:solidFill>
              <a:srgbClr val="808080"/>
            </a:solidFill>
            <a:round/>
            <a:headEnd/>
            <a:tailEnd/>
          </a:ln>
          <a:effectLst/>
        </p:spPr>
      </p:pic>
    </p:spTree>
    <p:extLst>
      <p:ext uri="{BB962C8B-B14F-4D97-AF65-F5344CB8AC3E}">
        <p14:creationId xmlns:p14="http://schemas.microsoft.com/office/powerpoint/2010/main" val="31487091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000090"/>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1293812" y="685799"/>
            <a:ext cx="9601200" cy="3810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a:buClrTx/>
              <a:buFontTx/>
              <a:buNone/>
              <a:defRPr/>
            </a:pPr>
            <a:r>
              <a:rPr lang="en-US" sz="2000" dirty="0">
                <a:solidFill>
                  <a:srgbClr val="66CCFF"/>
                </a:solidFill>
              </a:rPr>
              <a:t>Aircraft Float</a:t>
            </a:r>
          </a:p>
        </p:txBody>
      </p:sp>
      <p:sp>
        <p:nvSpPr>
          <p:cNvPr id="44038" name="Text Box 6"/>
          <p:cNvSpPr txBox="1">
            <a:spLocks noChangeArrowheads="1"/>
          </p:cNvSpPr>
          <p:nvPr/>
        </p:nvSpPr>
        <p:spPr bwMode="auto">
          <a:xfrm>
            <a:off x="611593" y="6583365"/>
            <a:ext cx="180905"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398713" y="1295400"/>
            <a:ext cx="7391399" cy="4648200"/>
          </a:xfrm>
          <a:prstGeom prst="rect">
            <a:avLst/>
          </a:prstGeom>
          <a:noFill/>
          <a:ln w="38100" cap="flat">
            <a:solidFill>
              <a:srgbClr val="808080"/>
            </a:solidFill>
            <a:round/>
            <a:headEnd/>
            <a:tailEnd/>
          </a:ln>
          <a:effectLst/>
        </p:spPr>
      </p:pic>
    </p:spTree>
    <p:extLst>
      <p:ext uri="{BB962C8B-B14F-4D97-AF65-F5344CB8AC3E}">
        <p14:creationId xmlns:p14="http://schemas.microsoft.com/office/powerpoint/2010/main" val="10138646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000090"/>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8" name="Text Box 6"/>
          <p:cNvSpPr txBox="1">
            <a:spLocks noChangeArrowheads="1"/>
          </p:cNvSpPr>
          <p:nvPr/>
        </p:nvSpPr>
        <p:spPr bwMode="auto">
          <a:xfrm>
            <a:off x="611593" y="6583365"/>
            <a:ext cx="180905"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icrosoft YaHei" charset="0"/>
            </a:endParaRPr>
          </a:p>
        </p:txBody>
      </p:sp>
      <p:sp>
        <p:nvSpPr>
          <p:cNvPr id="9" name="Text Box 3"/>
          <p:cNvSpPr txBox="1">
            <a:spLocks noChangeArrowheads="1"/>
          </p:cNvSpPr>
          <p:nvPr/>
        </p:nvSpPr>
        <p:spPr bwMode="auto">
          <a:xfrm>
            <a:off x="1941512" y="609600"/>
            <a:ext cx="8305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a:buClrTx/>
              <a:buFontTx/>
              <a:buNone/>
              <a:defRPr/>
            </a:pPr>
            <a:r>
              <a:rPr lang="en-US" sz="2000" dirty="0">
                <a:solidFill>
                  <a:srgbClr val="66CCFF"/>
                </a:solidFill>
                <a:latin typeface="Arial"/>
                <a:cs typeface="Arial"/>
              </a:rPr>
              <a:t>Spare Parts Box stenciled “USS INDIANAPOLIS CA-35”</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208213" y="1295400"/>
            <a:ext cx="7772399" cy="4495799"/>
          </a:xfrm>
          <a:prstGeom prst="rect">
            <a:avLst/>
          </a:prstGeom>
          <a:noFill/>
          <a:ln w="38100" cap="flat">
            <a:solidFill>
              <a:srgbClr val="808080"/>
            </a:solidFill>
            <a:round/>
            <a:headEnd/>
            <a:tailEnd/>
          </a:ln>
          <a:effectLst/>
        </p:spPr>
      </p:pic>
    </p:spTree>
    <p:extLst>
      <p:ext uri="{BB962C8B-B14F-4D97-AF65-F5344CB8AC3E}">
        <p14:creationId xmlns:p14="http://schemas.microsoft.com/office/powerpoint/2010/main" val="36473378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1846262" y="2362201"/>
            <a:ext cx="8496300" cy="3570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Perhaps FDR’s aforementioned “</a:t>
            </a:r>
            <a:r>
              <a:rPr lang="en-US" sz="2000" i="1" dirty="0">
                <a:solidFill>
                  <a:schemeClr val="tx1"/>
                </a:solidFill>
                <a:latin typeface="Arial"/>
                <a:cs typeface="Arial"/>
              </a:rPr>
              <a:t>Lifelong Affection for </a:t>
            </a:r>
            <a:r>
              <a:rPr lang="en-US" sz="2000" dirty="0">
                <a:solidFill>
                  <a:schemeClr val="tx1"/>
                </a:solidFill>
                <a:latin typeface="Arial"/>
                <a:cs typeface="Arial"/>
              </a:rPr>
              <a:t>the Navy,” in conjunction with the timing of his election win (</a:t>
            </a:r>
            <a:r>
              <a:rPr lang="en-US" sz="2000" i="1" dirty="0">
                <a:solidFill>
                  <a:schemeClr val="tx1"/>
                </a:solidFill>
                <a:latin typeface="Arial"/>
                <a:cs typeface="Arial"/>
              </a:rPr>
              <a:t>just one week prior to the cruiser’s commissioning</a:t>
            </a:r>
            <a:r>
              <a:rPr lang="en-US" sz="2000" dirty="0">
                <a:solidFill>
                  <a:schemeClr val="tx1"/>
                </a:solidFill>
                <a:latin typeface="Arial"/>
                <a:cs typeface="Arial"/>
              </a:rPr>
              <a:t>), were the key factors in his decision to select USS </a:t>
            </a:r>
            <a:r>
              <a:rPr lang="en-US" sz="2400" i="1" dirty="0">
                <a:solidFill>
                  <a:schemeClr val="tx1"/>
                </a:solidFill>
                <a:latin typeface="Arial"/>
                <a:cs typeface="Arial"/>
              </a:rPr>
              <a:t>Indianapolis</a:t>
            </a:r>
            <a:r>
              <a:rPr lang="en-US" sz="2000" dirty="0">
                <a:solidFill>
                  <a:schemeClr val="tx1"/>
                </a:solidFill>
                <a:latin typeface="Arial"/>
                <a:cs typeface="Arial"/>
              </a:rPr>
              <a:t> (CA-35) as his</a:t>
            </a:r>
          </a:p>
          <a:p>
            <a:endParaRPr lang="en-US" sz="1400" dirty="0">
              <a:solidFill>
                <a:schemeClr val="tx1"/>
              </a:solidFill>
              <a:latin typeface="Arial"/>
              <a:cs typeface="Arial"/>
            </a:endParaRPr>
          </a:p>
          <a:p>
            <a:pPr algn="ctr"/>
            <a:endParaRPr lang="en-US" sz="2800" dirty="0">
              <a:solidFill>
                <a:schemeClr val="tx1"/>
              </a:solidFill>
              <a:latin typeface="Arial"/>
              <a:cs typeface="Arial"/>
            </a:endParaRPr>
          </a:p>
          <a:p>
            <a:pPr algn="ctr">
              <a:defRPr/>
            </a:pPr>
            <a:r>
              <a:rPr lang="en-US" sz="2800" dirty="0">
                <a:solidFill>
                  <a:schemeClr val="tx1"/>
                </a:solidFill>
                <a:latin typeface="Arial"/>
                <a:cs typeface="Arial"/>
              </a:rPr>
              <a:t> </a:t>
            </a:r>
            <a:r>
              <a:rPr lang="en-US" sz="3600" b="1" dirty="0">
                <a:ln>
                  <a:solidFill>
                    <a:srgbClr val="000000"/>
                  </a:solidFill>
                </a:ln>
                <a:solidFill>
                  <a:srgbClr val="000090"/>
                </a:solidFill>
                <a:latin typeface="Arial"/>
                <a:cs typeface="Arial"/>
              </a:rPr>
              <a:t>“Ship of State”</a:t>
            </a:r>
            <a:endParaRPr lang="en-US" sz="3600" dirty="0">
              <a:ln>
                <a:solidFill>
                  <a:srgbClr val="000000"/>
                </a:solidFill>
              </a:ln>
              <a:solidFill>
                <a:srgbClr val="000090"/>
              </a:solidFill>
              <a:latin typeface="Arial"/>
              <a:cs typeface="Arial"/>
            </a:endParaRPr>
          </a:p>
          <a:p>
            <a:endParaRPr lang="en-US" sz="1400" b="1" dirty="0">
              <a:solidFill>
                <a:schemeClr val="tx1"/>
              </a:solidFill>
              <a:latin typeface="Arial"/>
              <a:cs typeface="Arial"/>
            </a:endParaRPr>
          </a:p>
          <a:p>
            <a:endParaRPr lang="en-US" b="1" dirty="0">
              <a:solidFill>
                <a:schemeClr val="tx1"/>
              </a:solidFill>
              <a:latin typeface="Arial"/>
              <a:cs typeface="Arial"/>
            </a:endParaRPr>
          </a:p>
          <a:p>
            <a:endParaRPr lang="en-US" sz="1600" b="1" dirty="0">
              <a:solidFill>
                <a:schemeClr val="tx1"/>
              </a:solidFill>
              <a:latin typeface="Arial"/>
              <a:cs typeface="Arial"/>
            </a:endParaRPr>
          </a:p>
          <a:p>
            <a:endParaRPr lang="en-US" sz="1600" dirty="0">
              <a:solidFill>
                <a:schemeClr val="tx1"/>
              </a:solidFill>
              <a:latin typeface="Arial"/>
              <a:cs typeface="Arial"/>
            </a:endParaRPr>
          </a:p>
        </p:txBody>
      </p:sp>
      <p:sp>
        <p:nvSpPr>
          <p:cNvPr id="4" name="TextBox 3"/>
          <p:cNvSpPr txBox="1"/>
          <p:nvPr/>
        </p:nvSpPr>
        <p:spPr>
          <a:xfrm>
            <a:off x="3047603" y="762000"/>
            <a:ext cx="6093619" cy="646332"/>
          </a:xfrm>
          <a:prstGeom prst="rect">
            <a:avLst/>
          </a:prstGeom>
          <a:blipFill rotWithShape="1">
            <a:blip r:embed="rId3"/>
            <a:tile tx="0" ty="0" sx="100000" sy="100000" flip="none" algn="tl"/>
          </a:blipFill>
          <a:ln w="76200" cmpd="sng">
            <a:solidFill>
              <a:srgbClr val="FF000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FDR’s “Ship of State”</a:t>
            </a:r>
            <a:endParaRPr lang="en-US" sz="4400" dirty="0">
              <a:ln>
                <a:solidFill>
                  <a:srgbClr val="000000"/>
                </a:solidFill>
              </a:ln>
              <a:solidFill>
                <a:srgbClr val="000090"/>
              </a:solidFill>
              <a:latin typeface="Garamond"/>
              <a:cs typeface="Garamond"/>
            </a:endParaRP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723" name="Rectangle 8"/>
          <p:cNvSpPr>
            <a:spLocks noChangeArrowheads="1"/>
          </p:cNvSpPr>
          <p:nvPr/>
        </p:nvSpPr>
        <p:spPr bwMode="auto">
          <a:xfrm>
            <a:off x="2285901" y="4876799"/>
            <a:ext cx="731234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4" name="Rectangle 8"/>
          <p:cNvSpPr>
            <a:spLocks noChangeArrowheads="1"/>
          </p:cNvSpPr>
          <p:nvPr/>
        </p:nvSpPr>
        <p:spPr bwMode="auto">
          <a:xfrm>
            <a:off x="1791494" y="4027944"/>
            <a:ext cx="8605837"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In </a:t>
            </a:r>
            <a:r>
              <a:rPr lang="en-US" sz="2000" b="1" dirty="0">
                <a:solidFill>
                  <a:srgbClr val="000090"/>
                </a:solidFill>
                <a:latin typeface="Arial"/>
                <a:cs typeface="Arial"/>
              </a:rPr>
              <a:t>2018</a:t>
            </a:r>
            <a:r>
              <a:rPr lang="en-US" sz="2000" b="1" dirty="0">
                <a:solidFill>
                  <a:schemeClr val="tx1"/>
                </a:solidFill>
                <a:latin typeface="Arial"/>
                <a:cs typeface="Arial"/>
              </a:rPr>
              <a:t>,</a:t>
            </a:r>
            <a:r>
              <a:rPr lang="en-US" sz="2000" dirty="0">
                <a:solidFill>
                  <a:schemeClr val="tx1"/>
                </a:solidFill>
                <a:latin typeface="Arial"/>
                <a:cs typeface="Arial"/>
              </a:rPr>
              <a:t> </a:t>
            </a:r>
            <a:r>
              <a:rPr lang="en-US" sz="2000" b="1" dirty="0">
                <a:solidFill>
                  <a:srgbClr val="000090"/>
                </a:solidFill>
                <a:latin typeface="Arial"/>
                <a:cs typeface="Arial"/>
              </a:rPr>
              <a:t>USS </a:t>
            </a:r>
            <a:r>
              <a:rPr lang="en-US" sz="2000" b="1" i="1" dirty="0">
                <a:solidFill>
                  <a:srgbClr val="000090"/>
                </a:solidFill>
                <a:latin typeface="Arial"/>
                <a:cs typeface="Arial"/>
              </a:rPr>
              <a:t>Indianapolis</a:t>
            </a:r>
            <a:r>
              <a:rPr lang="en-US" sz="2000" b="1" dirty="0">
                <a:solidFill>
                  <a:srgbClr val="000090"/>
                </a:solidFill>
                <a:latin typeface="Arial"/>
                <a:cs typeface="Arial"/>
              </a:rPr>
              <a:t> CA-35 Legacy Organization </a:t>
            </a:r>
            <a:r>
              <a:rPr lang="en-US" sz="2000" dirty="0">
                <a:solidFill>
                  <a:schemeClr val="tx1"/>
                </a:solidFill>
                <a:latin typeface="Arial"/>
                <a:cs typeface="Arial"/>
              </a:rPr>
              <a:t>was founded by family members and friends of Indy’s final crew.</a:t>
            </a:r>
          </a:p>
          <a:p>
            <a:endParaRPr lang="en-US" sz="800" dirty="0">
              <a:solidFill>
                <a:schemeClr val="tx1"/>
              </a:solidFill>
              <a:latin typeface="Arial"/>
              <a:cs typeface="Arial"/>
            </a:endParaRPr>
          </a:p>
          <a:p>
            <a:r>
              <a:rPr lang="en-US" sz="2000" dirty="0">
                <a:solidFill>
                  <a:schemeClr val="tx1"/>
                </a:solidFill>
                <a:latin typeface="Arial"/>
                <a:cs typeface="Arial"/>
              </a:rPr>
              <a:t>It is a non-profit entity that was founded for the purpose of educating the public about the accomplishments and sacrifices made by this highly decorated ship and its storied crew.</a:t>
            </a:r>
          </a:p>
          <a:p>
            <a:endParaRPr lang="en-US" sz="800" dirty="0">
              <a:solidFill>
                <a:schemeClr val="tx1"/>
              </a:solidFill>
              <a:latin typeface="Arial"/>
              <a:cs typeface="Arial"/>
            </a:endParaRPr>
          </a:p>
          <a:p>
            <a:r>
              <a:rPr lang="en-US" sz="2000" dirty="0">
                <a:solidFill>
                  <a:schemeClr val="tx1"/>
                </a:solidFill>
                <a:latin typeface="Arial"/>
                <a:cs typeface="Arial"/>
              </a:rPr>
              <a:t>The Legacy Organization is classified as a Section 501(c)(3) public charity of the Internal Revenue Code.</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298950" y="457200"/>
            <a:ext cx="3590925" cy="3352800"/>
          </a:xfrm>
          <a:prstGeom prst="rect">
            <a:avLst/>
          </a:prstGeom>
          <a:noFill/>
          <a:ln w="95250">
            <a:solidFill>
              <a:schemeClr val="bg1">
                <a:lumMod val="65000"/>
              </a:schemeClr>
            </a:solidFill>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8"/>
          <p:cNvSpPr>
            <a:spLocks noChangeArrowheads="1"/>
          </p:cNvSpPr>
          <p:nvPr/>
        </p:nvSpPr>
        <p:spPr bwMode="auto">
          <a:xfrm>
            <a:off x="1731962" y="2438400"/>
            <a:ext cx="8724900" cy="182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Aft>
                <a:spcPts val="1200"/>
              </a:spcAft>
            </a:pPr>
            <a:r>
              <a:rPr lang="en-US" sz="2000" dirty="0">
                <a:solidFill>
                  <a:schemeClr val="tx1"/>
                </a:solidFill>
                <a:latin typeface="Arial"/>
                <a:cs typeface="Arial"/>
              </a:rPr>
              <a:t>On </a:t>
            </a:r>
            <a:r>
              <a:rPr lang="en-US" sz="2000" b="1" dirty="0">
                <a:solidFill>
                  <a:srgbClr val="000090"/>
                </a:solidFill>
                <a:latin typeface="Arial"/>
                <a:cs typeface="Arial"/>
              </a:rPr>
              <a:t>30 July 2020</a:t>
            </a:r>
            <a:r>
              <a:rPr lang="en-US" sz="2000" dirty="0">
                <a:solidFill>
                  <a:srgbClr val="000090"/>
                </a:solidFill>
                <a:latin typeface="Arial"/>
                <a:cs typeface="Arial"/>
              </a:rPr>
              <a:t> </a:t>
            </a:r>
            <a:r>
              <a:rPr lang="en-US" sz="2000" dirty="0">
                <a:solidFill>
                  <a:schemeClr val="tx1"/>
                </a:solidFill>
                <a:latin typeface="Arial"/>
                <a:cs typeface="Arial"/>
              </a:rPr>
              <a:t>(</a:t>
            </a:r>
            <a:r>
              <a:rPr lang="en-US" sz="2000" i="1" dirty="0">
                <a:solidFill>
                  <a:schemeClr val="tx1"/>
                </a:solidFill>
                <a:latin typeface="Arial"/>
                <a:cs typeface="Arial"/>
              </a:rPr>
              <a:t>the 75</a:t>
            </a:r>
            <a:r>
              <a:rPr lang="en-US" sz="2000" i="1" baseline="30000" dirty="0">
                <a:solidFill>
                  <a:schemeClr val="tx1"/>
                </a:solidFill>
                <a:latin typeface="Arial"/>
                <a:cs typeface="Arial"/>
              </a:rPr>
              <a:t>th</a:t>
            </a:r>
            <a:r>
              <a:rPr lang="en-US" sz="2000" i="1" dirty="0">
                <a:solidFill>
                  <a:schemeClr val="tx1"/>
                </a:solidFill>
                <a:latin typeface="Arial"/>
                <a:cs typeface="Arial"/>
              </a:rPr>
              <a:t> Anniversary of the sinking of USS Indianapolis (CA-35</a:t>
            </a:r>
            <a:r>
              <a:rPr lang="en-US" sz="2000" dirty="0">
                <a:solidFill>
                  <a:schemeClr val="tx1"/>
                </a:solidFill>
                <a:latin typeface="Arial"/>
                <a:cs typeface="Arial"/>
              </a:rPr>
              <a:t>), the United States Congress held a ceremony to commemorate the sacrifices made by </a:t>
            </a:r>
            <a:r>
              <a:rPr lang="en-US" sz="2000" i="1" dirty="0">
                <a:solidFill>
                  <a:schemeClr val="tx1"/>
                </a:solidFill>
                <a:latin typeface="Arial"/>
                <a:cs typeface="Arial"/>
              </a:rPr>
              <a:t>Indy</a:t>
            </a:r>
            <a:r>
              <a:rPr lang="en-US" sz="2000" dirty="0">
                <a:solidFill>
                  <a:schemeClr val="tx1"/>
                </a:solidFill>
                <a:latin typeface="Arial"/>
                <a:cs typeface="Arial"/>
              </a:rPr>
              <a:t> and her crew.</a:t>
            </a:r>
          </a:p>
          <a:p>
            <a:pPr>
              <a:spcAft>
                <a:spcPts val="1200"/>
              </a:spcAft>
            </a:pPr>
            <a:endParaRPr lang="en-US" sz="1050" dirty="0">
              <a:solidFill>
                <a:schemeClr val="tx1"/>
              </a:solidFill>
              <a:latin typeface="Arial"/>
              <a:cs typeface="Arial"/>
            </a:endParaRPr>
          </a:p>
          <a:p>
            <a:pPr>
              <a:spcAft>
                <a:spcPts val="1200"/>
              </a:spcAft>
            </a:pPr>
            <a:r>
              <a:rPr lang="en-US" sz="2000" dirty="0">
                <a:solidFill>
                  <a:schemeClr val="tx1"/>
                </a:solidFill>
                <a:latin typeface="Arial"/>
                <a:cs typeface="Arial"/>
              </a:rPr>
              <a:t>At the ceremony, a </a:t>
            </a:r>
            <a:r>
              <a:rPr lang="en-US" sz="2000" b="1" dirty="0">
                <a:solidFill>
                  <a:srgbClr val="000090"/>
                </a:solidFill>
                <a:latin typeface="Arial"/>
                <a:cs typeface="Arial"/>
              </a:rPr>
              <a:t>CONGRESSIONAL GOLD MEDAL </a:t>
            </a:r>
            <a:r>
              <a:rPr lang="en-US" sz="2000" dirty="0">
                <a:solidFill>
                  <a:schemeClr val="tx1"/>
                </a:solidFill>
                <a:latin typeface="Arial"/>
                <a:cs typeface="Arial"/>
              </a:rPr>
              <a:t>was presented  </a:t>
            </a:r>
            <a:r>
              <a:rPr lang="mr-IN" sz="2000" dirty="0">
                <a:solidFill>
                  <a:schemeClr val="tx1"/>
                </a:solidFill>
                <a:latin typeface="Arial"/>
                <a:cs typeface="Arial"/>
              </a:rPr>
              <a:t>…</a:t>
            </a:r>
            <a:r>
              <a:rPr lang="en-US" sz="2000" dirty="0">
                <a:solidFill>
                  <a:schemeClr val="tx1"/>
                </a:solidFill>
                <a:latin typeface="Arial"/>
                <a:cs typeface="Arial"/>
              </a:rPr>
              <a:t>..</a:t>
            </a:r>
            <a:endParaRPr lang="en-US" sz="2000" dirty="0">
              <a:solidFill>
                <a:schemeClr val="tx1"/>
              </a:solidFill>
              <a:latin typeface="Garamond" charset="0"/>
              <a:cs typeface="Garamond" charset="0"/>
            </a:endParaRPr>
          </a:p>
        </p:txBody>
      </p:sp>
      <p:sp>
        <p:nvSpPr>
          <p:cNvPr id="4" name="TextBox 3"/>
          <p:cNvSpPr txBox="1"/>
          <p:nvPr/>
        </p:nvSpPr>
        <p:spPr>
          <a:xfrm>
            <a:off x="3236912" y="877669"/>
            <a:ext cx="5715000" cy="646331"/>
          </a:xfrm>
          <a:prstGeom prst="rect">
            <a:avLst/>
          </a:prstGeom>
          <a:solidFill>
            <a:srgbClr val="000090"/>
          </a:solidFill>
          <a:ln w="76200" cmpd="sng">
            <a:solidFill>
              <a:srgbClr val="FF0000"/>
            </a:solidFill>
          </a:ln>
        </p:spPr>
        <p:txBody>
          <a:bodyPr wrap="square">
            <a:spAutoFit/>
          </a:bodyPr>
          <a:lstStyle/>
          <a:p>
            <a:pPr algn="ctr">
              <a:defRPr/>
            </a:pPr>
            <a:r>
              <a:rPr lang="en-US" sz="3600" b="1" dirty="0">
                <a:ln>
                  <a:solidFill>
                    <a:srgbClr val="000000"/>
                  </a:solidFill>
                </a:ln>
                <a:latin typeface="Garamond"/>
                <a:cs typeface="Garamond"/>
              </a:rPr>
              <a:t>Congressional Gold Medal</a:t>
            </a:r>
            <a:endParaRPr lang="en-US" sz="3600" i="1" dirty="0">
              <a:ln>
                <a:solidFill>
                  <a:srgbClr val="000000"/>
                </a:solidFill>
              </a:ln>
              <a:latin typeface="Garamond"/>
              <a:cs typeface="Garamond"/>
            </a:endParaRPr>
          </a:p>
        </p:txBody>
      </p:sp>
    </p:spTree>
    <p:extLst>
      <p:ext uri="{BB962C8B-B14F-4D97-AF65-F5344CB8AC3E}">
        <p14:creationId xmlns:p14="http://schemas.microsoft.com/office/powerpoint/2010/main" val="2440819189"/>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6002079" y="3290501"/>
            <a:ext cx="184666" cy="276999"/>
          </a:xfrm>
          <a:prstGeom prst="rect">
            <a:avLst/>
          </a:prstGeom>
        </p:spPr>
        <p:txBody>
          <a:bodyPr wrap="none">
            <a:spAutoFit/>
          </a:bodyPr>
          <a:lstStyle/>
          <a:p>
            <a:r>
              <a:rPr lang="en-US" b="1" baseline="30000" dirty="0"/>
              <a:t> </a:t>
            </a:r>
            <a:endParaRPr lang="en-US" dirty="0"/>
          </a:p>
        </p:txBody>
      </p:sp>
      <p:sp>
        <p:nvSpPr>
          <p:cNvPr id="8" name="Rectangle 7"/>
          <p:cNvSpPr/>
          <p:nvPr/>
        </p:nvSpPr>
        <p:spPr>
          <a:xfrm>
            <a:off x="5556695" y="4952762"/>
            <a:ext cx="6405117" cy="1600438"/>
          </a:xfrm>
          <a:prstGeom prst="rect">
            <a:avLst/>
          </a:prstGeom>
        </p:spPr>
        <p:txBody>
          <a:bodyPr wrap="square">
            <a:spAutoFit/>
          </a:bodyPr>
          <a:lstStyle/>
          <a:p>
            <a:r>
              <a:rPr lang="en-US" sz="1400" dirty="0">
                <a:solidFill>
                  <a:schemeClr val="tx1"/>
                </a:solidFill>
                <a:latin typeface="Arial"/>
                <a:cs typeface="Arial"/>
              </a:rPr>
              <a:t>Congressional Gold Medal awarded in July 2020 to crew of USS </a:t>
            </a:r>
            <a:r>
              <a:rPr lang="en-US" sz="1400" i="1" dirty="0">
                <a:solidFill>
                  <a:schemeClr val="tx1"/>
                </a:solidFill>
                <a:latin typeface="Arial"/>
                <a:cs typeface="Arial"/>
              </a:rPr>
              <a:t>Indianapolis</a:t>
            </a:r>
            <a:r>
              <a:rPr lang="en-US" sz="1400" dirty="0">
                <a:solidFill>
                  <a:schemeClr val="tx1"/>
                </a:solidFill>
                <a:latin typeface="Arial"/>
                <a:cs typeface="Arial"/>
              </a:rPr>
              <a:t> (CA-35).  At left, Earl Henry, Jr. represented lost-at-sea crew to include his father, LCDR Earl Henry.  At right, Marine </a:t>
            </a:r>
            <a:r>
              <a:rPr lang="en-US" sz="1400" dirty="0" err="1">
                <a:solidFill>
                  <a:schemeClr val="tx1"/>
                </a:solidFill>
                <a:latin typeface="Arial"/>
                <a:cs typeface="Arial"/>
              </a:rPr>
              <a:t>Sgt</a:t>
            </a:r>
            <a:r>
              <a:rPr lang="en-US" sz="1400" dirty="0">
                <a:solidFill>
                  <a:schemeClr val="tx1"/>
                </a:solidFill>
                <a:latin typeface="Arial"/>
                <a:cs typeface="Arial"/>
              </a:rPr>
              <a:t> Edgar Harrell (Survivor) represented all 316 survivors. U.S. Mint Police Officer D. </a:t>
            </a:r>
            <a:r>
              <a:rPr lang="en-US" sz="1400" dirty="0" err="1">
                <a:solidFill>
                  <a:schemeClr val="tx1"/>
                </a:solidFill>
                <a:latin typeface="Arial"/>
                <a:cs typeface="Arial"/>
              </a:rPr>
              <a:t>Drumgole</a:t>
            </a:r>
            <a:r>
              <a:rPr lang="en-US" sz="1400" dirty="0">
                <a:solidFill>
                  <a:schemeClr val="tx1"/>
                </a:solidFill>
                <a:latin typeface="Arial"/>
                <a:cs typeface="Arial"/>
              </a:rPr>
              <a:t> holds the real Gold Medal that was later placed on display in USS </a:t>
            </a:r>
            <a:r>
              <a:rPr lang="en-US" sz="1400" i="1" dirty="0">
                <a:solidFill>
                  <a:schemeClr val="tx1"/>
                </a:solidFill>
                <a:latin typeface="Arial"/>
                <a:cs typeface="Arial"/>
              </a:rPr>
              <a:t>Indianapolis</a:t>
            </a:r>
            <a:r>
              <a:rPr lang="en-US" sz="1400" dirty="0">
                <a:solidFill>
                  <a:schemeClr val="tx1"/>
                </a:solidFill>
                <a:latin typeface="Arial"/>
                <a:cs typeface="Arial"/>
              </a:rPr>
              <a:t> room at Indiana War Memorial Museum in Indianapolis, IN.  </a:t>
            </a:r>
          </a:p>
          <a:p>
            <a:r>
              <a:rPr lang="en-US" sz="1400" dirty="0">
                <a:solidFill>
                  <a:schemeClr val="tx1"/>
                </a:solidFill>
                <a:latin typeface="Arial"/>
                <a:cs typeface="Arial"/>
              </a:rPr>
              <a:t>(Photo courtesy of Earl Henry Archives)</a:t>
            </a:r>
            <a:endParaRPr lang="en-US" sz="1400" dirty="0"/>
          </a:p>
        </p:txBody>
      </p:sp>
      <p:pic>
        <p:nvPicPr>
          <p:cNvPr id="6" name="Picture 5"/>
          <p:cNvPicPr/>
          <p:nvPr/>
        </p:nvPicPr>
        <p:blipFill>
          <a:blip r:embed="rId3"/>
          <a:stretch>
            <a:fillRect/>
          </a:stretch>
        </p:blipFill>
        <p:spPr>
          <a:xfrm>
            <a:off x="531812" y="381000"/>
            <a:ext cx="4724400" cy="6172200"/>
          </a:xfrm>
          <a:prstGeom prst="rect">
            <a:avLst/>
          </a:prstGeom>
        </p:spPr>
      </p:pic>
      <p:pic>
        <p:nvPicPr>
          <p:cNvPr id="7" name="Picture 6"/>
          <p:cNvPicPr>
            <a:picLocks noChangeAspect="1"/>
          </p:cNvPicPr>
          <p:nvPr/>
        </p:nvPicPr>
        <p:blipFill>
          <a:blip r:embed="rId4"/>
          <a:stretch>
            <a:fillRect/>
          </a:stretch>
        </p:blipFill>
        <p:spPr>
          <a:xfrm>
            <a:off x="5561012" y="381000"/>
            <a:ext cx="6001892" cy="4495799"/>
          </a:xfrm>
          <a:prstGeom prst="rect">
            <a:avLst/>
          </a:prstGeom>
        </p:spPr>
      </p:pic>
    </p:spTree>
    <p:extLst>
      <p:ext uri="{BB962C8B-B14F-4D97-AF65-F5344CB8AC3E}">
        <p14:creationId xmlns:p14="http://schemas.microsoft.com/office/powerpoint/2010/main" val="3783336586"/>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8"/>
          <p:cNvSpPr>
            <a:spLocks noChangeArrowheads="1"/>
          </p:cNvSpPr>
          <p:nvPr/>
        </p:nvSpPr>
        <p:spPr bwMode="auto">
          <a:xfrm>
            <a:off x="1712912" y="2286000"/>
            <a:ext cx="87630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i="1" dirty="0">
                <a:solidFill>
                  <a:schemeClr val="tx1"/>
                </a:solidFill>
                <a:latin typeface="Arial"/>
                <a:cs typeface="Arial"/>
              </a:rPr>
              <a:t>As we near the end of this “Self-Study” Module, lets review a listing of the </a:t>
            </a:r>
            <a:r>
              <a:rPr lang="en-US" sz="3200" dirty="0">
                <a:ln>
                  <a:solidFill>
                    <a:srgbClr val="000000"/>
                  </a:solidFill>
                </a:ln>
                <a:solidFill>
                  <a:srgbClr val="000090"/>
                </a:solidFill>
                <a:latin typeface="Arial"/>
                <a:cs typeface="Arial"/>
              </a:rPr>
              <a:t>Highlights</a:t>
            </a:r>
            <a:r>
              <a:rPr lang="en-US" sz="2000" i="1" dirty="0">
                <a:solidFill>
                  <a:schemeClr val="tx1"/>
                </a:solidFill>
                <a:latin typeface="Arial"/>
                <a:cs typeface="Arial"/>
              </a:rPr>
              <a:t> of what we have learned about the service of</a:t>
            </a:r>
          </a:p>
          <a:p>
            <a:endParaRPr lang="en-US" sz="2000" i="1" dirty="0">
              <a:solidFill>
                <a:schemeClr val="tx1"/>
              </a:solidFill>
              <a:latin typeface="Arial"/>
              <a:cs typeface="Arial"/>
            </a:endParaRPr>
          </a:p>
          <a:p>
            <a:pPr algn="ctr"/>
            <a:r>
              <a:rPr lang="en-US" sz="3600" i="1" dirty="0">
                <a:solidFill>
                  <a:schemeClr val="tx1"/>
                </a:solidFill>
                <a:latin typeface="Arial"/>
                <a:cs typeface="Arial"/>
              </a:rPr>
              <a:t> </a:t>
            </a:r>
            <a:r>
              <a:rPr lang="en-US" sz="3600" dirty="0">
                <a:solidFill>
                  <a:schemeClr val="tx1"/>
                </a:solidFill>
                <a:latin typeface="Arial"/>
                <a:cs typeface="Arial"/>
              </a:rPr>
              <a:t>USS </a:t>
            </a:r>
            <a:r>
              <a:rPr lang="en-US" sz="3600" i="1" dirty="0">
                <a:solidFill>
                  <a:schemeClr val="tx1"/>
                </a:solidFill>
                <a:latin typeface="Arial"/>
                <a:cs typeface="Arial"/>
              </a:rPr>
              <a:t>Indianapolis</a:t>
            </a:r>
            <a:r>
              <a:rPr lang="en-US" sz="3600" dirty="0">
                <a:solidFill>
                  <a:schemeClr val="tx1"/>
                </a:solidFill>
                <a:latin typeface="Arial"/>
                <a:cs typeface="Arial"/>
              </a:rPr>
              <a:t> (CA-35)</a:t>
            </a:r>
          </a:p>
          <a:p>
            <a:endParaRPr lang="en-US" sz="3600" dirty="0">
              <a:solidFill>
                <a:schemeClr val="tx1"/>
              </a:solidFill>
              <a:latin typeface="Arial"/>
              <a:cs typeface="Arial"/>
            </a:endParaRPr>
          </a:p>
        </p:txBody>
      </p:sp>
    </p:spTree>
    <p:extLst>
      <p:ext uri="{BB962C8B-B14F-4D97-AF65-F5344CB8AC3E}">
        <p14:creationId xmlns:p14="http://schemas.microsoft.com/office/powerpoint/2010/main" val="3364731266"/>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6866" name="Rectangle 8"/>
          <p:cNvSpPr>
            <a:spLocks noChangeArrowheads="1"/>
          </p:cNvSpPr>
          <p:nvPr/>
        </p:nvSpPr>
        <p:spPr bwMode="auto">
          <a:xfrm>
            <a:off x="1084262" y="1066800"/>
            <a:ext cx="10020300" cy="7048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 typeface="Arial"/>
              <a:buChar char="•"/>
            </a:pPr>
            <a:endParaRPr lang="en-US" sz="2000" b="1" i="1" dirty="0">
              <a:solidFill>
                <a:srgbClr val="000090"/>
              </a:solidFill>
              <a:latin typeface="Arial"/>
              <a:cs typeface="Arial"/>
            </a:endParaRPr>
          </a:p>
          <a:p>
            <a:r>
              <a:rPr lang="en-US" sz="2000" b="1" dirty="0">
                <a:solidFill>
                  <a:schemeClr val="tx1"/>
                </a:solidFill>
                <a:latin typeface="Arial"/>
                <a:cs typeface="Arial"/>
              </a:rPr>
              <a:t> </a:t>
            </a:r>
            <a:r>
              <a:rPr lang="en-US" sz="2000" b="1" dirty="0">
                <a:solidFill>
                  <a:srgbClr val="000090"/>
                </a:solidFill>
                <a:latin typeface="Arial"/>
                <a:cs typeface="Arial"/>
              </a:rPr>
              <a:t>1930</a:t>
            </a:r>
            <a:r>
              <a:rPr lang="en-US" sz="2000" b="1" i="1" dirty="0">
                <a:solidFill>
                  <a:srgbClr val="000090"/>
                </a:solidFill>
                <a:latin typeface="Times New Roman"/>
                <a:cs typeface="Times New Roman"/>
              </a:rPr>
              <a:t>s</a:t>
            </a:r>
            <a:r>
              <a:rPr lang="en-US" sz="2000" dirty="0">
                <a:solidFill>
                  <a:schemeClr val="tx1"/>
                </a:solidFill>
                <a:latin typeface="Arial"/>
                <a:cs typeface="Arial"/>
              </a:rPr>
              <a:t> - </a:t>
            </a:r>
            <a:r>
              <a:rPr lang="en-US" sz="2000" b="1" dirty="0">
                <a:solidFill>
                  <a:srgbClr val="000090"/>
                </a:solidFill>
                <a:latin typeface="Arial"/>
                <a:cs typeface="Arial"/>
              </a:rPr>
              <a:t>Ship of State </a:t>
            </a:r>
            <a:r>
              <a:rPr lang="en-US" sz="2000" dirty="0">
                <a:solidFill>
                  <a:schemeClr val="tx1"/>
                </a:solidFill>
                <a:latin typeface="Arial"/>
                <a:cs typeface="Arial"/>
              </a:rPr>
              <a:t>for President Franklin Delano Roosevelt</a:t>
            </a:r>
          </a:p>
          <a:p>
            <a:endParaRPr lang="en-US" sz="1200" dirty="0">
              <a:solidFill>
                <a:schemeClr val="tx1"/>
              </a:solidFill>
              <a:latin typeface="Arial"/>
              <a:cs typeface="Arial"/>
            </a:endParaRPr>
          </a:p>
          <a:p>
            <a:r>
              <a:rPr lang="en-US" sz="2000" dirty="0">
                <a:solidFill>
                  <a:schemeClr val="tx1"/>
                </a:solidFill>
                <a:latin typeface="Arial"/>
                <a:cs typeface="Arial"/>
              </a:rPr>
              <a:t>            - </a:t>
            </a:r>
            <a:r>
              <a:rPr lang="en-US" sz="2000" b="1" dirty="0">
                <a:solidFill>
                  <a:srgbClr val="000090"/>
                </a:solidFill>
                <a:latin typeface="Arial"/>
                <a:cs typeface="Arial"/>
              </a:rPr>
              <a:t>Presidential Naval Reviews </a:t>
            </a:r>
            <a:r>
              <a:rPr lang="en-US" sz="2000" dirty="0">
                <a:solidFill>
                  <a:schemeClr val="tx1"/>
                </a:solidFill>
                <a:latin typeface="Arial"/>
                <a:cs typeface="Arial"/>
              </a:rPr>
              <a:t>for Franklin Delano Roosevelt</a:t>
            </a:r>
          </a:p>
          <a:p>
            <a:endParaRPr lang="en-US" sz="1200" dirty="0">
              <a:solidFill>
                <a:schemeClr val="tx1"/>
              </a:solidFill>
              <a:latin typeface="Arial"/>
              <a:cs typeface="Arial"/>
            </a:endParaRPr>
          </a:p>
          <a:p>
            <a:r>
              <a:rPr lang="en-US" sz="2000" dirty="0">
                <a:solidFill>
                  <a:schemeClr val="tx1"/>
                </a:solidFill>
                <a:latin typeface="Arial"/>
                <a:cs typeface="Arial"/>
              </a:rPr>
              <a:t> </a:t>
            </a:r>
            <a:r>
              <a:rPr lang="en-US" sz="2000" b="1" dirty="0">
                <a:solidFill>
                  <a:srgbClr val="000090"/>
                </a:solidFill>
                <a:latin typeface="Arial"/>
                <a:cs typeface="Arial"/>
              </a:rPr>
              <a:t>1941</a:t>
            </a:r>
            <a:r>
              <a:rPr lang="en-US" sz="2000" dirty="0">
                <a:solidFill>
                  <a:schemeClr val="tx1"/>
                </a:solidFill>
                <a:latin typeface="Arial"/>
                <a:cs typeface="Arial"/>
              </a:rPr>
              <a:t>   - </a:t>
            </a:r>
            <a:r>
              <a:rPr lang="en-US" sz="2000" b="1" dirty="0">
                <a:solidFill>
                  <a:srgbClr val="000090"/>
                </a:solidFill>
                <a:latin typeface="Arial"/>
                <a:cs typeface="Arial"/>
              </a:rPr>
              <a:t>Flagship for Commander Scouting Force 1 </a:t>
            </a:r>
            <a:r>
              <a:rPr lang="en-US" sz="2000" dirty="0">
                <a:solidFill>
                  <a:schemeClr val="tx1"/>
                </a:solidFill>
                <a:latin typeface="Arial"/>
                <a:cs typeface="Arial"/>
              </a:rPr>
              <a:t>eight years from 1933 to 1941</a:t>
            </a:r>
            <a:endParaRPr lang="en-US" sz="2000" b="1" dirty="0">
              <a:solidFill>
                <a:srgbClr val="000090"/>
              </a:solidFill>
              <a:latin typeface="Arial"/>
              <a:cs typeface="Arial"/>
            </a:endParaRPr>
          </a:p>
          <a:p>
            <a:endParaRPr lang="en-US" sz="1200" dirty="0">
              <a:solidFill>
                <a:schemeClr val="tx1"/>
              </a:solidFill>
              <a:latin typeface="Arial"/>
              <a:cs typeface="Arial"/>
            </a:endParaRPr>
          </a:p>
          <a:p>
            <a:r>
              <a:rPr lang="en-US" sz="2000" b="1" dirty="0">
                <a:solidFill>
                  <a:schemeClr val="tx1"/>
                </a:solidFill>
                <a:latin typeface="Arial"/>
                <a:cs typeface="Arial"/>
              </a:rPr>
              <a:t> </a:t>
            </a:r>
            <a:r>
              <a:rPr lang="en-US" sz="2000" b="1" dirty="0">
                <a:solidFill>
                  <a:srgbClr val="000090"/>
                </a:solidFill>
                <a:latin typeface="Arial"/>
                <a:cs typeface="Arial"/>
              </a:rPr>
              <a:t>1943</a:t>
            </a:r>
            <a:r>
              <a:rPr lang="en-US" sz="2000" b="1" dirty="0">
                <a:solidFill>
                  <a:schemeClr val="tx1"/>
                </a:solidFill>
                <a:latin typeface="Arial"/>
                <a:cs typeface="Arial"/>
              </a:rPr>
              <a:t>   </a:t>
            </a:r>
            <a:r>
              <a:rPr lang="en-US" sz="2000" dirty="0">
                <a:solidFill>
                  <a:schemeClr val="tx1"/>
                </a:solidFill>
                <a:latin typeface="Arial"/>
                <a:cs typeface="Arial"/>
              </a:rPr>
              <a:t>- </a:t>
            </a:r>
            <a:r>
              <a:rPr lang="en-US" sz="2000" b="1" dirty="0">
                <a:solidFill>
                  <a:srgbClr val="000090"/>
                </a:solidFill>
                <a:latin typeface="Arial"/>
                <a:cs typeface="Arial"/>
              </a:rPr>
              <a:t>Flagship for Admiral Raymond A. Spruance</a:t>
            </a:r>
            <a:r>
              <a:rPr lang="en-US" sz="2000" dirty="0">
                <a:solidFill>
                  <a:schemeClr val="tx1"/>
                </a:solidFill>
                <a:latin typeface="Arial"/>
                <a:cs typeface="Arial"/>
              </a:rPr>
              <a:t> from Nov 1943 thru Mar 1945</a:t>
            </a:r>
          </a:p>
          <a:p>
            <a:endParaRPr lang="en-US" sz="1200" dirty="0">
              <a:solidFill>
                <a:schemeClr val="tx1"/>
              </a:solidFill>
              <a:latin typeface="Arial"/>
              <a:cs typeface="Arial"/>
            </a:endParaRPr>
          </a:p>
          <a:p>
            <a:r>
              <a:rPr lang="en-US" sz="2000" dirty="0">
                <a:solidFill>
                  <a:srgbClr val="000090"/>
                </a:solidFill>
                <a:latin typeface="Arial"/>
                <a:cs typeface="Arial"/>
              </a:rPr>
              <a:t> </a:t>
            </a:r>
            <a:r>
              <a:rPr lang="en-US" sz="2000" b="1" dirty="0">
                <a:solidFill>
                  <a:srgbClr val="000090"/>
                </a:solidFill>
                <a:latin typeface="Arial"/>
                <a:cs typeface="Arial"/>
              </a:rPr>
              <a:t>1945</a:t>
            </a:r>
            <a:r>
              <a:rPr lang="en-US" sz="2000" dirty="0">
                <a:solidFill>
                  <a:srgbClr val="000090"/>
                </a:solidFill>
                <a:latin typeface="Arial"/>
                <a:cs typeface="Arial"/>
              </a:rPr>
              <a:t>   </a:t>
            </a:r>
            <a:r>
              <a:rPr lang="en-US" sz="2000" dirty="0">
                <a:solidFill>
                  <a:schemeClr val="tx1"/>
                </a:solidFill>
                <a:latin typeface="Arial"/>
                <a:cs typeface="Arial"/>
              </a:rPr>
              <a:t>- </a:t>
            </a:r>
            <a:r>
              <a:rPr lang="en-US" sz="2000" b="1" dirty="0">
                <a:solidFill>
                  <a:srgbClr val="000090"/>
                </a:solidFill>
                <a:latin typeface="Arial"/>
                <a:cs typeface="Arial"/>
              </a:rPr>
              <a:t>Earned Ten (10) Battle Stars in WW II </a:t>
            </a:r>
            <a:r>
              <a:rPr lang="en-US" sz="2000" dirty="0">
                <a:solidFill>
                  <a:schemeClr val="tx1"/>
                </a:solidFill>
                <a:latin typeface="Arial"/>
                <a:cs typeface="Arial"/>
              </a:rPr>
              <a:t>from Feb 1942 to Apr 1945</a:t>
            </a:r>
            <a:endParaRPr lang="en-US" sz="2000" b="1" dirty="0">
              <a:solidFill>
                <a:srgbClr val="000090"/>
              </a:solidFill>
              <a:latin typeface="Arial"/>
              <a:cs typeface="Arial"/>
            </a:endParaRPr>
          </a:p>
          <a:p>
            <a:endParaRPr lang="en-US" sz="1200" dirty="0">
              <a:solidFill>
                <a:schemeClr val="tx1"/>
              </a:solidFill>
              <a:latin typeface="Arial"/>
              <a:cs typeface="Arial"/>
            </a:endParaRPr>
          </a:p>
          <a:p>
            <a:r>
              <a:rPr lang="en-US" sz="2000" dirty="0">
                <a:solidFill>
                  <a:schemeClr val="tx1"/>
                </a:solidFill>
                <a:latin typeface="Arial"/>
                <a:cs typeface="Arial"/>
              </a:rPr>
              <a:t>            - </a:t>
            </a:r>
            <a:r>
              <a:rPr lang="en-US" sz="2000" b="1" dirty="0">
                <a:solidFill>
                  <a:srgbClr val="000090"/>
                </a:solidFill>
                <a:latin typeface="Arial"/>
                <a:cs typeface="Arial"/>
              </a:rPr>
              <a:t>Nine crew deaths and physical damage in Okinawa </a:t>
            </a:r>
            <a:r>
              <a:rPr lang="en-US" sz="2000" b="1" dirty="0" err="1">
                <a:solidFill>
                  <a:srgbClr val="000090"/>
                </a:solidFill>
                <a:latin typeface="Arial"/>
                <a:cs typeface="Arial"/>
              </a:rPr>
              <a:t>Gunto</a:t>
            </a:r>
            <a:r>
              <a:rPr lang="en-US" sz="2000" dirty="0">
                <a:solidFill>
                  <a:schemeClr val="tx1"/>
                </a:solidFill>
                <a:latin typeface="Arial"/>
                <a:cs typeface="Arial"/>
              </a:rPr>
              <a:t> on 31 March</a:t>
            </a:r>
            <a:endParaRPr lang="en-US" sz="2000" b="1" dirty="0">
              <a:solidFill>
                <a:srgbClr val="000090"/>
              </a:solidFill>
              <a:latin typeface="Arial"/>
              <a:cs typeface="Arial"/>
            </a:endParaRPr>
          </a:p>
          <a:p>
            <a:endParaRPr lang="en-US" sz="1200" dirty="0">
              <a:solidFill>
                <a:schemeClr val="tx1"/>
              </a:solidFill>
              <a:latin typeface="Arial"/>
              <a:cs typeface="Arial"/>
            </a:endParaRPr>
          </a:p>
          <a:p>
            <a:r>
              <a:rPr lang="en-US" sz="2000" dirty="0">
                <a:solidFill>
                  <a:schemeClr val="tx1"/>
                </a:solidFill>
                <a:latin typeface="Arial"/>
                <a:cs typeface="Arial"/>
              </a:rPr>
              <a:t>            - </a:t>
            </a:r>
            <a:r>
              <a:rPr lang="en-US" sz="2000" b="1" dirty="0">
                <a:solidFill>
                  <a:srgbClr val="000090"/>
                </a:solidFill>
                <a:latin typeface="Arial"/>
                <a:cs typeface="Arial"/>
              </a:rPr>
              <a:t>US Navy Speed Record from San Francisco to Pearl Harbor </a:t>
            </a:r>
            <a:r>
              <a:rPr lang="en-US" sz="2000" dirty="0">
                <a:solidFill>
                  <a:schemeClr val="tx1"/>
                </a:solidFill>
                <a:latin typeface="Arial"/>
                <a:cs typeface="Arial"/>
              </a:rPr>
              <a:t>16-19 July</a:t>
            </a:r>
            <a:endParaRPr lang="en-US" sz="2000" b="1" dirty="0">
              <a:solidFill>
                <a:srgbClr val="000090"/>
              </a:solidFill>
              <a:latin typeface="Arial"/>
              <a:cs typeface="Arial"/>
            </a:endParaRPr>
          </a:p>
          <a:p>
            <a:endParaRPr lang="en-US" sz="1200" dirty="0">
              <a:solidFill>
                <a:schemeClr val="tx1"/>
              </a:solidFill>
              <a:latin typeface="Arial"/>
              <a:cs typeface="Arial"/>
            </a:endParaRPr>
          </a:p>
          <a:p>
            <a:r>
              <a:rPr lang="en-US" sz="2000" dirty="0">
                <a:solidFill>
                  <a:schemeClr val="tx1"/>
                </a:solidFill>
                <a:latin typeface="Arial"/>
                <a:cs typeface="Arial"/>
              </a:rPr>
              <a:t>            - </a:t>
            </a:r>
            <a:r>
              <a:rPr lang="en-US" sz="2000" b="1" dirty="0">
                <a:solidFill>
                  <a:srgbClr val="000090"/>
                </a:solidFill>
                <a:latin typeface="Arial"/>
                <a:cs typeface="Arial"/>
              </a:rPr>
              <a:t>Transported and delivered “Little Boy” components </a:t>
            </a:r>
            <a:r>
              <a:rPr lang="en-US" sz="2000" dirty="0">
                <a:solidFill>
                  <a:srgbClr val="000000"/>
                </a:solidFill>
                <a:latin typeface="Arial"/>
                <a:cs typeface="Arial"/>
              </a:rPr>
              <a:t>16-26 July</a:t>
            </a:r>
            <a:endParaRPr lang="en-US" sz="2000" b="1" dirty="0">
              <a:solidFill>
                <a:srgbClr val="000090"/>
              </a:solidFill>
              <a:latin typeface="Arial"/>
              <a:cs typeface="Arial"/>
            </a:endParaRPr>
          </a:p>
          <a:p>
            <a:endParaRPr lang="en-US" sz="1200" dirty="0">
              <a:solidFill>
                <a:schemeClr val="tx1"/>
              </a:solidFill>
              <a:latin typeface="Arial"/>
              <a:cs typeface="Arial"/>
            </a:endParaRPr>
          </a:p>
          <a:p>
            <a:r>
              <a:rPr lang="en-US" sz="2000" dirty="0">
                <a:solidFill>
                  <a:schemeClr val="tx1"/>
                </a:solidFill>
                <a:latin typeface="Arial"/>
                <a:cs typeface="Arial"/>
              </a:rPr>
              <a:t>            - </a:t>
            </a:r>
            <a:r>
              <a:rPr lang="en-US" sz="2000" b="1" dirty="0">
                <a:solidFill>
                  <a:srgbClr val="000090"/>
                </a:solidFill>
                <a:latin typeface="Arial"/>
                <a:cs typeface="Arial"/>
              </a:rPr>
              <a:t>Torpedoed and Sunk </a:t>
            </a:r>
            <a:r>
              <a:rPr lang="en-US" sz="2000" dirty="0">
                <a:solidFill>
                  <a:srgbClr val="000000"/>
                </a:solidFill>
                <a:latin typeface="Arial"/>
                <a:cs typeface="Arial"/>
              </a:rPr>
              <a:t>on 30 July</a:t>
            </a:r>
          </a:p>
          <a:p>
            <a:endParaRPr lang="en-US" sz="1200" dirty="0">
              <a:solidFill>
                <a:schemeClr val="tx1"/>
              </a:solidFill>
              <a:latin typeface="Arial"/>
              <a:cs typeface="Arial"/>
            </a:endParaRPr>
          </a:p>
          <a:p>
            <a:r>
              <a:rPr lang="en-US" sz="2000" dirty="0">
                <a:solidFill>
                  <a:schemeClr val="tx1"/>
                </a:solidFill>
                <a:latin typeface="Arial"/>
                <a:cs typeface="Arial"/>
              </a:rPr>
              <a:t>            - </a:t>
            </a:r>
            <a:r>
              <a:rPr lang="en-US" sz="2000" b="1" dirty="0">
                <a:solidFill>
                  <a:srgbClr val="000090"/>
                </a:solidFill>
                <a:latin typeface="Arial"/>
                <a:cs typeface="Arial"/>
              </a:rPr>
              <a:t>316 Survivors and 879 Lost At Sea and Deceased </a:t>
            </a:r>
            <a:r>
              <a:rPr lang="en-US" sz="2000" dirty="0">
                <a:solidFill>
                  <a:srgbClr val="000000"/>
                </a:solidFill>
                <a:latin typeface="Arial"/>
                <a:cs typeface="Arial"/>
              </a:rPr>
              <a:t>per official navy records</a:t>
            </a:r>
          </a:p>
          <a:p>
            <a:endParaRPr lang="en-US" sz="2000" b="1" dirty="0">
              <a:solidFill>
                <a:schemeClr val="tx1"/>
              </a:solidFill>
              <a:latin typeface="Arial"/>
              <a:cs typeface="Arial"/>
            </a:endParaRPr>
          </a:p>
          <a:p>
            <a:endParaRPr lang="en-US" sz="2000" b="1" dirty="0">
              <a:solidFill>
                <a:schemeClr val="tx1"/>
              </a:solidFill>
              <a:latin typeface="Arial"/>
              <a:cs typeface="Arial"/>
            </a:endParaRPr>
          </a:p>
          <a:p>
            <a:r>
              <a:rPr lang="en-US" sz="2000" b="1" dirty="0">
                <a:solidFill>
                  <a:schemeClr val="tx1"/>
                </a:solidFill>
                <a:latin typeface="Arial"/>
                <a:cs typeface="Arial"/>
              </a:rPr>
              <a:t>            </a:t>
            </a:r>
          </a:p>
          <a:p>
            <a:endParaRPr lang="en-US" sz="2400" b="1" dirty="0">
              <a:solidFill>
                <a:schemeClr val="tx1"/>
              </a:solidFill>
              <a:latin typeface="Arial"/>
              <a:cs typeface="Arial"/>
            </a:endParaRPr>
          </a:p>
          <a:p>
            <a:endParaRPr lang="en-US" sz="2400" b="1" dirty="0">
              <a:solidFill>
                <a:schemeClr val="tx1"/>
              </a:solidFill>
              <a:latin typeface="Arial"/>
              <a:cs typeface="Arial"/>
            </a:endParaRPr>
          </a:p>
          <a:p>
            <a:endParaRPr lang="en-US" sz="400" dirty="0">
              <a:solidFill>
                <a:schemeClr val="tx1"/>
              </a:solidFill>
              <a:latin typeface="Arial"/>
              <a:cs typeface="Arial"/>
            </a:endParaRPr>
          </a:p>
          <a:p>
            <a:endParaRPr lang="en-US" sz="400" dirty="0">
              <a:solidFill>
                <a:schemeClr val="tx1"/>
              </a:solidFill>
              <a:latin typeface="Arial"/>
              <a:cs typeface="Arial"/>
            </a:endParaRPr>
          </a:p>
          <a:p>
            <a:endParaRPr lang="en-US" sz="400" dirty="0">
              <a:solidFill>
                <a:schemeClr val="tx1"/>
              </a:solidFill>
              <a:latin typeface="Arial"/>
              <a:cs typeface="Arial"/>
            </a:endParaRPr>
          </a:p>
          <a:p>
            <a:endParaRPr lang="en-US" sz="400" dirty="0">
              <a:solidFill>
                <a:schemeClr val="tx1"/>
              </a:solidFill>
              <a:latin typeface="Arial"/>
              <a:cs typeface="Arial"/>
            </a:endParaRPr>
          </a:p>
        </p:txBody>
      </p:sp>
      <p:sp>
        <p:nvSpPr>
          <p:cNvPr id="4" name="TextBox 3"/>
          <p:cNvSpPr txBox="1"/>
          <p:nvPr/>
        </p:nvSpPr>
        <p:spPr>
          <a:xfrm>
            <a:off x="2208212" y="228600"/>
            <a:ext cx="77724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200" dirty="0">
                <a:ln>
                  <a:solidFill>
                    <a:srgbClr val="000000"/>
                  </a:solidFill>
                </a:ln>
                <a:solidFill>
                  <a:srgbClr val="000090"/>
                </a:solidFill>
                <a:latin typeface="Arial"/>
                <a:cs typeface="Arial"/>
              </a:rPr>
              <a:t>Highlights</a:t>
            </a:r>
            <a:r>
              <a:rPr lang="en-US" sz="3600" i="1" dirty="0">
                <a:ln>
                  <a:solidFill>
                    <a:srgbClr val="000000"/>
                  </a:solidFill>
                </a:ln>
                <a:solidFill>
                  <a:srgbClr val="000000"/>
                </a:solidFill>
                <a:latin typeface="Garamond"/>
                <a:cs typeface="Garamond"/>
              </a:rPr>
              <a:t> </a:t>
            </a:r>
            <a:r>
              <a:rPr lang="mr-IN" sz="3600" i="1" dirty="0">
                <a:ln>
                  <a:solidFill>
                    <a:srgbClr val="000000"/>
                  </a:solidFill>
                </a:ln>
                <a:solidFill>
                  <a:srgbClr val="000000"/>
                </a:solidFill>
                <a:latin typeface="Garamond"/>
                <a:cs typeface="Garamond"/>
              </a:rPr>
              <a:t>–</a:t>
            </a:r>
            <a:r>
              <a:rPr lang="en-US" sz="3600" i="1" dirty="0">
                <a:ln>
                  <a:solidFill>
                    <a:srgbClr val="000000"/>
                  </a:solidFill>
                </a:ln>
                <a:solidFill>
                  <a:srgbClr val="000000"/>
                </a:solidFill>
                <a:latin typeface="Garamond"/>
                <a:cs typeface="Garamond"/>
              </a:rPr>
              <a:t> </a:t>
            </a:r>
            <a:r>
              <a:rPr lang="en-US" sz="3600" dirty="0">
                <a:ln>
                  <a:solidFill>
                    <a:srgbClr val="000000"/>
                  </a:solidFill>
                </a:ln>
                <a:solidFill>
                  <a:srgbClr val="000000"/>
                </a:solidFill>
                <a:latin typeface="Garamond"/>
                <a:cs typeface="Garamond"/>
              </a:rPr>
              <a:t>USS </a:t>
            </a:r>
            <a:r>
              <a:rPr lang="en-US" sz="3600" i="1" dirty="0">
                <a:ln>
                  <a:solidFill>
                    <a:srgbClr val="000000"/>
                  </a:solidFill>
                </a:ln>
                <a:solidFill>
                  <a:srgbClr val="000000"/>
                </a:solidFill>
                <a:latin typeface="Garamond"/>
                <a:cs typeface="Garamond"/>
              </a:rPr>
              <a:t>Indianapolis</a:t>
            </a:r>
            <a:r>
              <a:rPr lang="en-US" sz="3600" dirty="0">
                <a:ln>
                  <a:solidFill>
                    <a:srgbClr val="000000"/>
                  </a:solidFill>
                </a:ln>
                <a:solidFill>
                  <a:srgbClr val="000000"/>
                </a:solidFill>
                <a:latin typeface="Garamond"/>
                <a:cs typeface="Garamond"/>
              </a:rPr>
              <a:t> (CA-35)</a:t>
            </a:r>
            <a:endParaRPr lang="en-US" sz="3200" dirty="0">
              <a:ln>
                <a:solidFill>
                  <a:srgbClr val="000000"/>
                </a:solidFill>
              </a:ln>
              <a:solidFill>
                <a:srgbClr val="000000"/>
              </a:solidFill>
              <a:latin typeface="Garamond"/>
              <a:cs typeface="Garamond"/>
            </a:endParaRPr>
          </a:p>
        </p:txBody>
      </p:sp>
    </p:spTree>
    <p:extLst>
      <p:ext uri="{BB962C8B-B14F-4D97-AF65-F5344CB8AC3E}">
        <p14:creationId xmlns:p14="http://schemas.microsoft.com/office/powerpoint/2010/main" val="38866880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anim calcmode="lin" valueType="num">
                                      <p:cBhvr additive="base">
                                        <p:cTn id="7" dur="500"/>
                                        <p:tgtEl>
                                          <p:spTgt spid="36866">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6866">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6866">
                                            <p:txEl>
                                              <p:pRg st="3" end="3"/>
                                            </p:txEl>
                                          </p:spTgt>
                                        </p:tgtEl>
                                        <p:attrNameLst>
                                          <p:attrName>style.visibility</p:attrName>
                                        </p:attrNameLst>
                                      </p:cBhvr>
                                      <p:to>
                                        <p:strVal val="visible"/>
                                      </p:to>
                                    </p:set>
                                    <p:anim calcmode="lin" valueType="num">
                                      <p:cBhvr additive="base">
                                        <p:cTn id="13" dur="500"/>
                                        <p:tgtEl>
                                          <p:spTgt spid="36866">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686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6866">
                                            <p:txEl>
                                              <p:pRg st="5" end="5"/>
                                            </p:txEl>
                                          </p:spTgt>
                                        </p:tgtEl>
                                        <p:attrNameLst>
                                          <p:attrName>style.visibility</p:attrName>
                                        </p:attrNameLst>
                                      </p:cBhvr>
                                      <p:to>
                                        <p:strVal val="visible"/>
                                      </p:to>
                                    </p:set>
                                    <p:anim calcmode="lin" valueType="num">
                                      <p:cBhvr additive="base">
                                        <p:cTn id="19" dur="500"/>
                                        <p:tgtEl>
                                          <p:spTgt spid="36866">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686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6866">
                                            <p:txEl>
                                              <p:pRg st="7" end="7"/>
                                            </p:txEl>
                                          </p:spTgt>
                                        </p:tgtEl>
                                        <p:attrNameLst>
                                          <p:attrName>style.visibility</p:attrName>
                                        </p:attrNameLst>
                                      </p:cBhvr>
                                      <p:to>
                                        <p:strVal val="visible"/>
                                      </p:to>
                                    </p:set>
                                    <p:anim calcmode="lin" valueType="num">
                                      <p:cBhvr additive="base">
                                        <p:cTn id="25" dur="500"/>
                                        <p:tgtEl>
                                          <p:spTgt spid="36866">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6866">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6866">
                                            <p:txEl>
                                              <p:pRg st="9" end="9"/>
                                            </p:txEl>
                                          </p:spTgt>
                                        </p:tgtEl>
                                        <p:attrNameLst>
                                          <p:attrName>style.visibility</p:attrName>
                                        </p:attrNameLst>
                                      </p:cBhvr>
                                      <p:to>
                                        <p:strVal val="visible"/>
                                      </p:to>
                                    </p:set>
                                    <p:anim calcmode="lin" valueType="num">
                                      <p:cBhvr additive="base">
                                        <p:cTn id="31" dur="500"/>
                                        <p:tgtEl>
                                          <p:spTgt spid="36866">
                                            <p:txEl>
                                              <p:pRg st="9" end="9"/>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6866">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6866">
                                            <p:txEl>
                                              <p:pRg st="11" end="11"/>
                                            </p:txEl>
                                          </p:spTgt>
                                        </p:tgtEl>
                                        <p:attrNameLst>
                                          <p:attrName>style.visibility</p:attrName>
                                        </p:attrNameLst>
                                      </p:cBhvr>
                                      <p:to>
                                        <p:strVal val="visible"/>
                                      </p:to>
                                    </p:set>
                                    <p:anim calcmode="lin" valueType="num">
                                      <p:cBhvr additive="base">
                                        <p:cTn id="37" dur="500"/>
                                        <p:tgtEl>
                                          <p:spTgt spid="36866">
                                            <p:txEl>
                                              <p:pRg st="11" end="11"/>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6866">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6866">
                                            <p:txEl>
                                              <p:pRg st="13" end="13"/>
                                            </p:txEl>
                                          </p:spTgt>
                                        </p:tgtEl>
                                        <p:attrNameLst>
                                          <p:attrName>style.visibility</p:attrName>
                                        </p:attrNameLst>
                                      </p:cBhvr>
                                      <p:to>
                                        <p:strVal val="visible"/>
                                      </p:to>
                                    </p:set>
                                    <p:anim calcmode="lin" valueType="num">
                                      <p:cBhvr additive="base">
                                        <p:cTn id="43" dur="500"/>
                                        <p:tgtEl>
                                          <p:spTgt spid="36866">
                                            <p:txEl>
                                              <p:pRg st="13" end="13"/>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6866">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6866">
                                            <p:txEl>
                                              <p:pRg st="15" end="15"/>
                                            </p:txEl>
                                          </p:spTgt>
                                        </p:tgtEl>
                                        <p:attrNameLst>
                                          <p:attrName>style.visibility</p:attrName>
                                        </p:attrNameLst>
                                      </p:cBhvr>
                                      <p:to>
                                        <p:strVal val="visible"/>
                                      </p:to>
                                    </p:set>
                                    <p:anim calcmode="lin" valueType="num">
                                      <p:cBhvr additive="base">
                                        <p:cTn id="49" dur="500"/>
                                        <p:tgtEl>
                                          <p:spTgt spid="36866">
                                            <p:txEl>
                                              <p:pRg st="15" end="15"/>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6866">
                                            <p:txEl>
                                              <p:pRg st="15" end="1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6866">
                                            <p:txEl>
                                              <p:pRg st="17" end="17"/>
                                            </p:txEl>
                                          </p:spTgt>
                                        </p:tgtEl>
                                        <p:attrNameLst>
                                          <p:attrName>style.visibility</p:attrName>
                                        </p:attrNameLst>
                                      </p:cBhvr>
                                      <p:to>
                                        <p:strVal val="visible"/>
                                      </p:to>
                                    </p:set>
                                    <p:anim calcmode="lin" valueType="num">
                                      <p:cBhvr additive="base">
                                        <p:cTn id="55" dur="500"/>
                                        <p:tgtEl>
                                          <p:spTgt spid="36866">
                                            <p:txEl>
                                              <p:pRg st="17" end="17"/>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6866">
                                            <p:txEl>
                                              <p:pRg st="17" end="1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36866">
                                            <p:txEl>
                                              <p:pRg st="19" end="19"/>
                                            </p:txEl>
                                          </p:spTgt>
                                        </p:tgtEl>
                                        <p:attrNameLst>
                                          <p:attrName>style.visibility</p:attrName>
                                        </p:attrNameLst>
                                      </p:cBhvr>
                                      <p:to>
                                        <p:strVal val="visible"/>
                                      </p:to>
                                    </p:set>
                                    <p:anim calcmode="lin" valueType="num">
                                      <p:cBhvr additive="base">
                                        <p:cTn id="61" dur="500"/>
                                        <p:tgtEl>
                                          <p:spTgt spid="36866">
                                            <p:txEl>
                                              <p:pRg st="19" end="19"/>
                                            </p:txEl>
                                          </p:spTgt>
                                        </p:tgtEl>
                                        <p:attrNameLst>
                                          <p:attrName>ppt_y</p:attrName>
                                        </p:attrNameLst>
                                      </p:cBhvr>
                                      <p:tavLst>
                                        <p:tav tm="0">
                                          <p:val>
                                            <p:strVal val="#ppt_y+#ppt_h*1.125000"/>
                                          </p:val>
                                        </p:tav>
                                        <p:tav tm="100000">
                                          <p:val>
                                            <p:strVal val="#ppt_y"/>
                                          </p:val>
                                        </p:tav>
                                      </p:tavLst>
                                    </p:anim>
                                    <p:animEffect transition="in" filter="wipe(up)">
                                      <p:cBhvr>
                                        <p:cTn id="62" dur="500"/>
                                        <p:tgtEl>
                                          <p:spTgt spid="36866">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6866" name="Rectangle 8"/>
          <p:cNvSpPr>
            <a:spLocks noChangeArrowheads="1"/>
          </p:cNvSpPr>
          <p:nvPr/>
        </p:nvSpPr>
        <p:spPr bwMode="auto">
          <a:xfrm>
            <a:off x="1255712" y="1387020"/>
            <a:ext cx="9677400" cy="4708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sz="1400" dirty="0">
              <a:solidFill>
                <a:schemeClr val="tx1"/>
              </a:solidFill>
              <a:latin typeface="Arial"/>
              <a:cs typeface="Arial"/>
            </a:endParaRPr>
          </a:p>
          <a:p>
            <a:r>
              <a:rPr lang="en-US" sz="2000" b="1" dirty="0">
                <a:solidFill>
                  <a:srgbClr val="000090"/>
                </a:solidFill>
                <a:latin typeface="Arial"/>
                <a:cs typeface="Arial"/>
              </a:rPr>
              <a:t>1945</a:t>
            </a:r>
            <a:r>
              <a:rPr lang="en-US" sz="2000" dirty="0">
                <a:solidFill>
                  <a:schemeClr val="tx1"/>
                </a:solidFill>
                <a:latin typeface="Arial"/>
                <a:cs typeface="Arial"/>
              </a:rPr>
              <a:t>   - </a:t>
            </a:r>
            <a:r>
              <a:rPr lang="en-US" sz="2000" b="1" dirty="0">
                <a:solidFill>
                  <a:srgbClr val="000090"/>
                </a:solidFill>
                <a:latin typeface="Arial"/>
                <a:cs typeface="Arial"/>
              </a:rPr>
              <a:t>Court-Martial of </a:t>
            </a:r>
            <a:r>
              <a:rPr lang="en-US" sz="2000" b="1" dirty="0" err="1">
                <a:solidFill>
                  <a:srgbClr val="000090"/>
                </a:solidFill>
                <a:latin typeface="Arial"/>
                <a:cs typeface="Arial"/>
              </a:rPr>
              <a:t>Capt</a:t>
            </a:r>
            <a:r>
              <a:rPr lang="en-US" sz="2000" b="1" dirty="0">
                <a:solidFill>
                  <a:srgbClr val="000090"/>
                </a:solidFill>
                <a:latin typeface="Arial"/>
                <a:cs typeface="Arial"/>
              </a:rPr>
              <a:t> </a:t>
            </a:r>
            <a:r>
              <a:rPr lang="en-US" sz="2000" b="1" dirty="0" err="1">
                <a:solidFill>
                  <a:srgbClr val="000090"/>
                </a:solidFill>
                <a:latin typeface="Arial"/>
                <a:cs typeface="Arial"/>
              </a:rPr>
              <a:t>McVay</a:t>
            </a:r>
            <a:r>
              <a:rPr lang="en-US" sz="2000" b="1" dirty="0">
                <a:solidFill>
                  <a:srgbClr val="000090"/>
                </a:solidFill>
                <a:latin typeface="Arial"/>
                <a:cs typeface="Arial"/>
              </a:rPr>
              <a:t> </a:t>
            </a:r>
            <a:r>
              <a:rPr lang="en-US" sz="2000" dirty="0">
                <a:solidFill>
                  <a:srgbClr val="000000"/>
                </a:solidFill>
                <a:latin typeface="Arial"/>
                <a:cs typeface="Arial"/>
              </a:rPr>
              <a:t>in early December</a:t>
            </a:r>
          </a:p>
          <a:p>
            <a:endParaRPr lang="en-US" sz="1600" b="1" dirty="0">
              <a:solidFill>
                <a:srgbClr val="000000"/>
              </a:solidFill>
              <a:latin typeface="Arial"/>
              <a:cs typeface="Arial"/>
            </a:endParaRPr>
          </a:p>
          <a:p>
            <a:r>
              <a:rPr lang="en-US" sz="2000" b="1" dirty="0">
                <a:solidFill>
                  <a:srgbClr val="000090"/>
                </a:solidFill>
                <a:latin typeface="Arial"/>
                <a:cs typeface="Arial"/>
              </a:rPr>
              <a:t>1960</a:t>
            </a:r>
            <a:r>
              <a:rPr lang="en-US" sz="2000" b="1" dirty="0">
                <a:solidFill>
                  <a:schemeClr val="tx1"/>
                </a:solidFill>
                <a:latin typeface="Arial"/>
                <a:cs typeface="Arial"/>
              </a:rPr>
              <a:t>   </a:t>
            </a:r>
            <a:r>
              <a:rPr lang="en-US" sz="2000" dirty="0">
                <a:solidFill>
                  <a:schemeClr val="tx1"/>
                </a:solidFill>
                <a:latin typeface="Arial"/>
                <a:cs typeface="Arial"/>
              </a:rPr>
              <a:t>- </a:t>
            </a:r>
            <a:r>
              <a:rPr lang="en-US" sz="2000" b="1" dirty="0">
                <a:solidFill>
                  <a:srgbClr val="000090"/>
                </a:solidFill>
                <a:latin typeface="Arial"/>
                <a:cs typeface="Arial"/>
              </a:rPr>
              <a:t>1</a:t>
            </a:r>
            <a:r>
              <a:rPr lang="en-US" sz="2000" b="1" baseline="30000" dirty="0">
                <a:solidFill>
                  <a:srgbClr val="000090"/>
                </a:solidFill>
                <a:latin typeface="Arial"/>
                <a:cs typeface="Arial"/>
              </a:rPr>
              <a:t>st</a:t>
            </a:r>
            <a:r>
              <a:rPr lang="en-US" sz="2000" b="1" dirty="0">
                <a:solidFill>
                  <a:srgbClr val="000090"/>
                </a:solidFill>
                <a:latin typeface="Arial"/>
                <a:cs typeface="Arial"/>
              </a:rPr>
              <a:t> Survivor Reunion </a:t>
            </a:r>
            <a:r>
              <a:rPr lang="en-US" sz="2000" dirty="0">
                <a:solidFill>
                  <a:srgbClr val="000000"/>
                </a:solidFill>
                <a:latin typeface="Arial"/>
                <a:cs typeface="Arial"/>
              </a:rPr>
              <a:t>held in Indianapolis on 30-31 July</a:t>
            </a:r>
          </a:p>
          <a:p>
            <a:endParaRPr lang="en-US" sz="1600" b="1" dirty="0">
              <a:solidFill>
                <a:schemeClr val="tx1"/>
              </a:solidFill>
              <a:latin typeface="Arial"/>
              <a:cs typeface="Arial"/>
            </a:endParaRPr>
          </a:p>
          <a:p>
            <a:r>
              <a:rPr lang="en-US" sz="2000" b="1" dirty="0">
                <a:solidFill>
                  <a:schemeClr val="tx1"/>
                </a:solidFill>
                <a:latin typeface="Arial"/>
                <a:cs typeface="Arial"/>
              </a:rPr>
              <a:t> </a:t>
            </a:r>
            <a:r>
              <a:rPr lang="en-US" sz="2000" dirty="0">
                <a:solidFill>
                  <a:schemeClr val="tx1"/>
                </a:solidFill>
                <a:latin typeface="Arial"/>
                <a:cs typeface="Arial"/>
              </a:rPr>
              <a:t>          - </a:t>
            </a:r>
            <a:r>
              <a:rPr lang="en-US" sz="2000" b="1" dirty="0">
                <a:solidFill>
                  <a:srgbClr val="000090"/>
                </a:solidFill>
                <a:latin typeface="Arial"/>
                <a:cs typeface="Arial"/>
              </a:rPr>
              <a:t>Survivors begin their decades long fight for </a:t>
            </a:r>
            <a:r>
              <a:rPr lang="en-US" sz="2000" b="1" dirty="0" err="1">
                <a:solidFill>
                  <a:srgbClr val="000090"/>
                </a:solidFill>
                <a:latin typeface="Arial"/>
                <a:cs typeface="Arial"/>
              </a:rPr>
              <a:t>McVay</a:t>
            </a:r>
            <a:r>
              <a:rPr lang="en-US" sz="2000" b="1" dirty="0">
                <a:solidFill>
                  <a:srgbClr val="000090"/>
                </a:solidFill>
                <a:latin typeface="Arial"/>
                <a:cs typeface="Arial"/>
              </a:rPr>
              <a:t> Exoneration</a:t>
            </a:r>
          </a:p>
          <a:p>
            <a:endParaRPr lang="en-US" sz="1600" b="1" dirty="0">
              <a:solidFill>
                <a:schemeClr val="tx1"/>
              </a:solidFill>
              <a:latin typeface="Arial"/>
              <a:cs typeface="Arial"/>
            </a:endParaRPr>
          </a:p>
          <a:p>
            <a:r>
              <a:rPr lang="en-US" sz="2000" b="1" dirty="0">
                <a:solidFill>
                  <a:srgbClr val="000090"/>
                </a:solidFill>
                <a:latin typeface="Arial"/>
                <a:cs typeface="Arial"/>
              </a:rPr>
              <a:t>1995</a:t>
            </a:r>
            <a:r>
              <a:rPr lang="en-US" sz="2000" dirty="0">
                <a:solidFill>
                  <a:schemeClr val="tx1"/>
                </a:solidFill>
                <a:latin typeface="Arial"/>
                <a:cs typeface="Arial"/>
              </a:rPr>
              <a:t>   - </a:t>
            </a:r>
            <a:r>
              <a:rPr lang="en-US" sz="2000" b="1" dirty="0">
                <a:solidFill>
                  <a:srgbClr val="000090"/>
                </a:solidFill>
                <a:latin typeface="Arial"/>
                <a:cs typeface="Arial"/>
              </a:rPr>
              <a:t>Indy Memorial dedicated in Indianapolis </a:t>
            </a:r>
            <a:r>
              <a:rPr lang="en-US" sz="2000" dirty="0">
                <a:solidFill>
                  <a:srgbClr val="000000"/>
                </a:solidFill>
                <a:latin typeface="Arial"/>
                <a:cs typeface="Arial"/>
              </a:rPr>
              <a:t>on 50</a:t>
            </a:r>
            <a:r>
              <a:rPr lang="en-US" sz="2000" baseline="30000" dirty="0">
                <a:solidFill>
                  <a:srgbClr val="000000"/>
                </a:solidFill>
                <a:latin typeface="Arial"/>
                <a:cs typeface="Arial"/>
              </a:rPr>
              <a:t>th</a:t>
            </a:r>
            <a:r>
              <a:rPr lang="en-US" sz="2000" dirty="0">
                <a:solidFill>
                  <a:srgbClr val="000000"/>
                </a:solidFill>
                <a:latin typeface="Arial"/>
                <a:cs typeface="Arial"/>
              </a:rPr>
              <a:t> Anniversary of sinking</a:t>
            </a:r>
          </a:p>
          <a:p>
            <a:endParaRPr lang="en-US" sz="1600" b="1" dirty="0">
              <a:solidFill>
                <a:schemeClr val="tx1"/>
              </a:solidFill>
              <a:latin typeface="Arial"/>
              <a:cs typeface="Arial"/>
            </a:endParaRPr>
          </a:p>
          <a:p>
            <a:r>
              <a:rPr lang="en-US" sz="2000" b="1" dirty="0">
                <a:solidFill>
                  <a:srgbClr val="000090"/>
                </a:solidFill>
                <a:latin typeface="Arial"/>
                <a:cs typeface="Arial"/>
              </a:rPr>
              <a:t>2001</a:t>
            </a:r>
            <a:r>
              <a:rPr lang="en-US" sz="2000" dirty="0">
                <a:solidFill>
                  <a:schemeClr val="tx1"/>
                </a:solidFill>
                <a:latin typeface="Arial"/>
                <a:cs typeface="Arial"/>
              </a:rPr>
              <a:t>   - </a:t>
            </a:r>
            <a:r>
              <a:rPr lang="en-US" sz="2000" b="1" dirty="0">
                <a:solidFill>
                  <a:srgbClr val="000090"/>
                </a:solidFill>
                <a:latin typeface="Arial"/>
                <a:cs typeface="Arial"/>
              </a:rPr>
              <a:t>Exoneration of </a:t>
            </a:r>
            <a:r>
              <a:rPr lang="en-US" sz="2000" b="1" dirty="0" err="1">
                <a:solidFill>
                  <a:srgbClr val="000090"/>
                </a:solidFill>
                <a:latin typeface="Arial"/>
                <a:cs typeface="Arial"/>
              </a:rPr>
              <a:t>Capt</a:t>
            </a:r>
            <a:r>
              <a:rPr lang="en-US" sz="2000" b="1" dirty="0">
                <a:solidFill>
                  <a:srgbClr val="000090"/>
                </a:solidFill>
                <a:latin typeface="Arial"/>
                <a:cs typeface="Arial"/>
              </a:rPr>
              <a:t> </a:t>
            </a:r>
            <a:r>
              <a:rPr lang="en-US" sz="2000" b="1" dirty="0" err="1">
                <a:solidFill>
                  <a:srgbClr val="000090"/>
                </a:solidFill>
                <a:latin typeface="Arial"/>
                <a:cs typeface="Arial"/>
              </a:rPr>
              <a:t>McVay</a:t>
            </a:r>
            <a:r>
              <a:rPr lang="en-US" sz="2000" b="1" dirty="0">
                <a:solidFill>
                  <a:srgbClr val="000090"/>
                </a:solidFill>
                <a:latin typeface="Arial"/>
                <a:cs typeface="Arial"/>
              </a:rPr>
              <a:t> </a:t>
            </a:r>
            <a:r>
              <a:rPr lang="en-US" sz="2000" dirty="0">
                <a:solidFill>
                  <a:schemeClr val="tx1"/>
                </a:solidFill>
                <a:latin typeface="Arial"/>
                <a:cs typeface="Arial"/>
              </a:rPr>
              <a:t>fifty-six years after the sinking</a:t>
            </a:r>
            <a:endParaRPr lang="en-US" sz="2000" b="1" dirty="0">
              <a:solidFill>
                <a:srgbClr val="000090"/>
              </a:solidFill>
              <a:latin typeface="Arial"/>
              <a:cs typeface="Arial"/>
            </a:endParaRPr>
          </a:p>
          <a:p>
            <a:endParaRPr lang="en-US" sz="1600" b="1" dirty="0">
              <a:solidFill>
                <a:schemeClr val="tx1"/>
              </a:solidFill>
              <a:latin typeface="Arial"/>
              <a:cs typeface="Arial"/>
            </a:endParaRPr>
          </a:p>
          <a:p>
            <a:r>
              <a:rPr lang="en-US" sz="2000" b="1" dirty="0">
                <a:solidFill>
                  <a:srgbClr val="000090"/>
                </a:solidFill>
                <a:latin typeface="Arial"/>
                <a:cs typeface="Arial"/>
              </a:rPr>
              <a:t>2017</a:t>
            </a:r>
            <a:r>
              <a:rPr lang="en-US" sz="2000" dirty="0">
                <a:solidFill>
                  <a:schemeClr val="tx1"/>
                </a:solidFill>
                <a:latin typeface="Arial"/>
                <a:cs typeface="Arial"/>
              </a:rPr>
              <a:t>   - </a:t>
            </a:r>
            <a:r>
              <a:rPr lang="en-US" sz="2000" b="1" dirty="0">
                <a:solidFill>
                  <a:srgbClr val="000090"/>
                </a:solidFill>
                <a:latin typeface="Arial"/>
                <a:cs typeface="Arial"/>
              </a:rPr>
              <a:t>Ocean Gravesite of Indy discovered</a:t>
            </a:r>
            <a:r>
              <a:rPr lang="en-US" sz="2000" b="1" dirty="0">
                <a:solidFill>
                  <a:schemeClr val="tx1"/>
                </a:solidFill>
                <a:latin typeface="Arial"/>
                <a:cs typeface="Arial"/>
              </a:rPr>
              <a:t> </a:t>
            </a:r>
            <a:r>
              <a:rPr lang="en-US" sz="2000" dirty="0">
                <a:solidFill>
                  <a:srgbClr val="000000"/>
                </a:solidFill>
                <a:latin typeface="Arial"/>
                <a:cs typeface="Arial"/>
              </a:rPr>
              <a:t>by RV Petrel on 18 August</a:t>
            </a:r>
          </a:p>
          <a:p>
            <a:endParaRPr lang="en-US" sz="1600" b="1" dirty="0">
              <a:solidFill>
                <a:schemeClr val="tx1"/>
              </a:solidFill>
              <a:latin typeface="Arial"/>
              <a:cs typeface="Arial"/>
            </a:endParaRPr>
          </a:p>
          <a:p>
            <a:r>
              <a:rPr lang="en-US" sz="2000" b="1" dirty="0">
                <a:solidFill>
                  <a:srgbClr val="000090"/>
                </a:solidFill>
                <a:latin typeface="Arial"/>
                <a:cs typeface="Arial"/>
              </a:rPr>
              <a:t>2018</a:t>
            </a:r>
            <a:r>
              <a:rPr lang="en-US" sz="2000" b="1" dirty="0">
                <a:solidFill>
                  <a:schemeClr val="tx1"/>
                </a:solidFill>
                <a:latin typeface="Arial"/>
                <a:cs typeface="Arial"/>
              </a:rPr>
              <a:t>   </a:t>
            </a:r>
            <a:r>
              <a:rPr lang="en-US" sz="2000" dirty="0">
                <a:solidFill>
                  <a:schemeClr val="tx1"/>
                </a:solidFill>
                <a:latin typeface="Arial"/>
                <a:cs typeface="Arial"/>
              </a:rPr>
              <a:t>- </a:t>
            </a:r>
            <a:r>
              <a:rPr lang="en-US" sz="2000" b="1" dirty="0">
                <a:solidFill>
                  <a:srgbClr val="000090"/>
                </a:solidFill>
                <a:latin typeface="Arial"/>
                <a:cs typeface="Arial"/>
              </a:rPr>
              <a:t>USS </a:t>
            </a:r>
            <a:r>
              <a:rPr lang="en-US" sz="2000" b="1" i="1" dirty="0">
                <a:solidFill>
                  <a:srgbClr val="000090"/>
                </a:solidFill>
                <a:latin typeface="Arial"/>
                <a:cs typeface="Arial"/>
              </a:rPr>
              <a:t>Indianapolis</a:t>
            </a:r>
            <a:r>
              <a:rPr lang="en-US" sz="2000" b="1" dirty="0">
                <a:solidFill>
                  <a:srgbClr val="000090"/>
                </a:solidFill>
                <a:latin typeface="Arial"/>
                <a:cs typeface="Arial"/>
              </a:rPr>
              <a:t> CA-35 Legacy Organization </a:t>
            </a:r>
            <a:r>
              <a:rPr lang="en-US" sz="2000" dirty="0">
                <a:solidFill>
                  <a:srgbClr val="000000"/>
                </a:solidFill>
                <a:latin typeface="Arial"/>
                <a:cs typeface="Arial"/>
              </a:rPr>
              <a:t>was founded</a:t>
            </a:r>
          </a:p>
          <a:p>
            <a:endParaRPr lang="en-US" sz="1600" dirty="0">
              <a:solidFill>
                <a:schemeClr val="tx1"/>
              </a:solidFill>
              <a:latin typeface="Arial"/>
              <a:cs typeface="Arial"/>
            </a:endParaRPr>
          </a:p>
          <a:p>
            <a:r>
              <a:rPr lang="en-US" sz="2000" b="1" dirty="0">
                <a:solidFill>
                  <a:srgbClr val="000090"/>
                </a:solidFill>
                <a:latin typeface="Arial"/>
                <a:cs typeface="Arial"/>
              </a:rPr>
              <a:t>2020</a:t>
            </a:r>
            <a:r>
              <a:rPr lang="en-US" sz="2000" dirty="0">
                <a:solidFill>
                  <a:schemeClr val="tx1"/>
                </a:solidFill>
                <a:latin typeface="Arial"/>
                <a:cs typeface="Arial"/>
              </a:rPr>
              <a:t>   - </a:t>
            </a:r>
            <a:r>
              <a:rPr lang="en-US" sz="2000" b="1" dirty="0">
                <a:solidFill>
                  <a:srgbClr val="000090"/>
                </a:solidFill>
                <a:latin typeface="Arial"/>
                <a:cs typeface="Arial"/>
              </a:rPr>
              <a:t>Congressional Gold Medal </a:t>
            </a:r>
            <a:r>
              <a:rPr lang="en-US" sz="2000" dirty="0">
                <a:solidFill>
                  <a:srgbClr val="000000"/>
                </a:solidFill>
                <a:latin typeface="Arial"/>
                <a:cs typeface="Arial"/>
              </a:rPr>
              <a:t>awarded at 75</a:t>
            </a:r>
            <a:r>
              <a:rPr lang="en-US" sz="2000" baseline="30000" dirty="0">
                <a:solidFill>
                  <a:srgbClr val="000000"/>
                </a:solidFill>
                <a:latin typeface="Arial"/>
                <a:cs typeface="Arial"/>
              </a:rPr>
              <a:t>th</a:t>
            </a:r>
            <a:r>
              <a:rPr lang="en-US" sz="2000" dirty="0">
                <a:solidFill>
                  <a:srgbClr val="000000"/>
                </a:solidFill>
                <a:latin typeface="Arial"/>
                <a:cs typeface="Arial"/>
              </a:rPr>
              <a:t> Anniversary on 30 July</a:t>
            </a:r>
            <a:endParaRPr lang="en-US" sz="2400" dirty="0">
              <a:solidFill>
                <a:srgbClr val="000000"/>
              </a:solidFill>
              <a:latin typeface="Arial"/>
              <a:cs typeface="Arial"/>
            </a:endParaRPr>
          </a:p>
          <a:p>
            <a:endParaRPr lang="en-US" sz="400" dirty="0">
              <a:solidFill>
                <a:schemeClr val="tx1"/>
              </a:solidFill>
              <a:latin typeface="Arial"/>
              <a:cs typeface="Arial"/>
            </a:endParaRPr>
          </a:p>
          <a:p>
            <a:endParaRPr lang="en-US" sz="400" dirty="0">
              <a:solidFill>
                <a:schemeClr val="tx1"/>
              </a:solidFill>
              <a:latin typeface="Arial"/>
              <a:cs typeface="Arial"/>
            </a:endParaRPr>
          </a:p>
          <a:p>
            <a:endParaRPr lang="en-US" sz="400" dirty="0">
              <a:solidFill>
                <a:schemeClr val="tx1"/>
              </a:solidFill>
              <a:latin typeface="Arial"/>
              <a:cs typeface="Arial"/>
            </a:endParaRPr>
          </a:p>
          <a:p>
            <a:endParaRPr lang="en-US" sz="400" dirty="0">
              <a:solidFill>
                <a:schemeClr val="tx1"/>
              </a:solidFill>
              <a:latin typeface="Arial"/>
              <a:cs typeface="Arial"/>
            </a:endParaRPr>
          </a:p>
        </p:txBody>
      </p:sp>
      <p:sp>
        <p:nvSpPr>
          <p:cNvPr id="4" name="TextBox 3"/>
          <p:cNvSpPr txBox="1"/>
          <p:nvPr/>
        </p:nvSpPr>
        <p:spPr>
          <a:xfrm>
            <a:off x="2246312" y="228600"/>
            <a:ext cx="76962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200" dirty="0">
                <a:ln>
                  <a:solidFill>
                    <a:srgbClr val="000000"/>
                  </a:solidFill>
                </a:ln>
                <a:solidFill>
                  <a:srgbClr val="000090"/>
                </a:solidFill>
                <a:latin typeface="Arial"/>
                <a:cs typeface="Arial"/>
              </a:rPr>
              <a:t>Highlights</a:t>
            </a:r>
            <a:r>
              <a:rPr lang="en-US" sz="3600" i="1" dirty="0">
                <a:ln>
                  <a:solidFill>
                    <a:srgbClr val="000000"/>
                  </a:solidFill>
                </a:ln>
                <a:solidFill>
                  <a:srgbClr val="000000"/>
                </a:solidFill>
                <a:latin typeface="Garamond"/>
                <a:cs typeface="Garamond"/>
              </a:rPr>
              <a:t> </a:t>
            </a:r>
            <a:r>
              <a:rPr lang="mr-IN" sz="3600" i="1" dirty="0">
                <a:ln>
                  <a:solidFill>
                    <a:srgbClr val="000000"/>
                  </a:solidFill>
                </a:ln>
                <a:solidFill>
                  <a:srgbClr val="000000"/>
                </a:solidFill>
                <a:latin typeface="Garamond"/>
                <a:cs typeface="Garamond"/>
              </a:rPr>
              <a:t>–</a:t>
            </a:r>
            <a:r>
              <a:rPr lang="en-US" sz="3600" i="1" dirty="0">
                <a:ln>
                  <a:solidFill>
                    <a:srgbClr val="000000"/>
                  </a:solidFill>
                </a:ln>
                <a:solidFill>
                  <a:srgbClr val="000000"/>
                </a:solidFill>
                <a:latin typeface="Garamond"/>
                <a:cs typeface="Garamond"/>
              </a:rPr>
              <a:t> </a:t>
            </a:r>
            <a:r>
              <a:rPr lang="en-US" sz="3600" dirty="0">
                <a:ln>
                  <a:solidFill>
                    <a:srgbClr val="000000"/>
                  </a:solidFill>
                </a:ln>
                <a:solidFill>
                  <a:srgbClr val="000000"/>
                </a:solidFill>
                <a:latin typeface="Garamond"/>
                <a:cs typeface="Garamond"/>
              </a:rPr>
              <a:t>USS </a:t>
            </a:r>
            <a:r>
              <a:rPr lang="en-US" sz="3600" i="1" dirty="0">
                <a:ln>
                  <a:solidFill>
                    <a:srgbClr val="000000"/>
                  </a:solidFill>
                </a:ln>
                <a:solidFill>
                  <a:srgbClr val="000000"/>
                </a:solidFill>
                <a:latin typeface="Garamond"/>
                <a:cs typeface="Garamond"/>
              </a:rPr>
              <a:t>Indianapolis</a:t>
            </a:r>
            <a:r>
              <a:rPr lang="en-US" sz="3600" dirty="0">
                <a:ln>
                  <a:solidFill>
                    <a:srgbClr val="000000"/>
                  </a:solidFill>
                </a:ln>
                <a:solidFill>
                  <a:srgbClr val="000000"/>
                </a:solidFill>
                <a:latin typeface="Garamond"/>
                <a:cs typeface="Garamond"/>
              </a:rPr>
              <a:t> (CA-35)</a:t>
            </a:r>
            <a:endParaRPr lang="en-US" sz="3200" dirty="0">
              <a:ln>
                <a:solidFill>
                  <a:srgbClr val="000000"/>
                </a:solidFill>
              </a:ln>
              <a:solidFill>
                <a:srgbClr val="000000"/>
              </a:solidFill>
              <a:latin typeface="Garamond"/>
              <a:cs typeface="Garamond"/>
            </a:endParaRPr>
          </a:p>
        </p:txBody>
      </p:sp>
    </p:spTree>
    <p:extLst>
      <p:ext uri="{BB962C8B-B14F-4D97-AF65-F5344CB8AC3E}">
        <p14:creationId xmlns:p14="http://schemas.microsoft.com/office/powerpoint/2010/main" val="22913637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anim calcmode="lin" valueType="num">
                                      <p:cBhvr additive="base">
                                        <p:cTn id="7" dur="500"/>
                                        <p:tgtEl>
                                          <p:spTgt spid="36866">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6866">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6866">
                                            <p:txEl>
                                              <p:pRg st="3" end="3"/>
                                            </p:txEl>
                                          </p:spTgt>
                                        </p:tgtEl>
                                        <p:attrNameLst>
                                          <p:attrName>style.visibility</p:attrName>
                                        </p:attrNameLst>
                                      </p:cBhvr>
                                      <p:to>
                                        <p:strVal val="visible"/>
                                      </p:to>
                                    </p:set>
                                    <p:anim calcmode="lin" valueType="num">
                                      <p:cBhvr additive="base">
                                        <p:cTn id="13" dur="500"/>
                                        <p:tgtEl>
                                          <p:spTgt spid="36866">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686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6866">
                                            <p:txEl>
                                              <p:pRg st="5" end="5"/>
                                            </p:txEl>
                                          </p:spTgt>
                                        </p:tgtEl>
                                        <p:attrNameLst>
                                          <p:attrName>style.visibility</p:attrName>
                                        </p:attrNameLst>
                                      </p:cBhvr>
                                      <p:to>
                                        <p:strVal val="visible"/>
                                      </p:to>
                                    </p:set>
                                    <p:anim calcmode="lin" valueType="num">
                                      <p:cBhvr additive="base">
                                        <p:cTn id="19" dur="500"/>
                                        <p:tgtEl>
                                          <p:spTgt spid="36866">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686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6866">
                                            <p:txEl>
                                              <p:pRg st="7" end="7"/>
                                            </p:txEl>
                                          </p:spTgt>
                                        </p:tgtEl>
                                        <p:attrNameLst>
                                          <p:attrName>style.visibility</p:attrName>
                                        </p:attrNameLst>
                                      </p:cBhvr>
                                      <p:to>
                                        <p:strVal val="visible"/>
                                      </p:to>
                                    </p:set>
                                    <p:anim calcmode="lin" valueType="num">
                                      <p:cBhvr additive="base">
                                        <p:cTn id="25" dur="500"/>
                                        <p:tgtEl>
                                          <p:spTgt spid="36866">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6866">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6866">
                                            <p:txEl>
                                              <p:pRg st="9" end="9"/>
                                            </p:txEl>
                                          </p:spTgt>
                                        </p:tgtEl>
                                        <p:attrNameLst>
                                          <p:attrName>style.visibility</p:attrName>
                                        </p:attrNameLst>
                                      </p:cBhvr>
                                      <p:to>
                                        <p:strVal val="visible"/>
                                      </p:to>
                                    </p:set>
                                    <p:anim calcmode="lin" valueType="num">
                                      <p:cBhvr additive="base">
                                        <p:cTn id="31" dur="500"/>
                                        <p:tgtEl>
                                          <p:spTgt spid="36866">
                                            <p:txEl>
                                              <p:pRg st="9" end="9"/>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6866">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6866">
                                            <p:txEl>
                                              <p:pRg st="11" end="11"/>
                                            </p:txEl>
                                          </p:spTgt>
                                        </p:tgtEl>
                                        <p:attrNameLst>
                                          <p:attrName>style.visibility</p:attrName>
                                        </p:attrNameLst>
                                      </p:cBhvr>
                                      <p:to>
                                        <p:strVal val="visible"/>
                                      </p:to>
                                    </p:set>
                                    <p:anim calcmode="lin" valueType="num">
                                      <p:cBhvr additive="base">
                                        <p:cTn id="37" dur="500"/>
                                        <p:tgtEl>
                                          <p:spTgt spid="36866">
                                            <p:txEl>
                                              <p:pRg st="11" end="11"/>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6866">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6866">
                                            <p:txEl>
                                              <p:pRg st="13" end="13"/>
                                            </p:txEl>
                                          </p:spTgt>
                                        </p:tgtEl>
                                        <p:attrNameLst>
                                          <p:attrName>style.visibility</p:attrName>
                                        </p:attrNameLst>
                                      </p:cBhvr>
                                      <p:to>
                                        <p:strVal val="visible"/>
                                      </p:to>
                                    </p:set>
                                    <p:anim calcmode="lin" valueType="num">
                                      <p:cBhvr additive="base">
                                        <p:cTn id="43" dur="500"/>
                                        <p:tgtEl>
                                          <p:spTgt spid="36866">
                                            <p:txEl>
                                              <p:pRg st="13" end="13"/>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6866">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6866">
                                            <p:txEl>
                                              <p:pRg st="15" end="15"/>
                                            </p:txEl>
                                          </p:spTgt>
                                        </p:tgtEl>
                                        <p:attrNameLst>
                                          <p:attrName>style.visibility</p:attrName>
                                        </p:attrNameLst>
                                      </p:cBhvr>
                                      <p:to>
                                        <p:strVal val="visible"/>
                                      </p:to>
                                    </p:set>
                                    <p:anim calcmode="lin" valueType="num">
                                      <p:cBhvr additive="base">
                                        <p:cTn id="49" dur="500"/>
                                        <p:tgtEl>
                                          <p:spTgt spid="36866">
                                            <p:txEl>
                                              <p:pRg st="15" end="15"/>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686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4402563"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4431" y="3"/>
            <a:ext cx="2436177" cy="6858001"/>
            <a:chOff x="1320800" y="0"/>
            <a:chExt cx="2436813" cy="6858001"/>
          </a:xfrm>
        </p:grpSpPr>
        <p:sp>
          <p:nvSpPr>
            <p:cNvPr id="2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2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2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a:extLst>
              <a:ext uri="{FF2B5EF4-FFF2-40B4-BE49-F238E27FC236}">
                <a16:creationId xmlns:a16="http://schemas.microsoft.com/office/drawing/2014/main" id="{61D85836-560E-46A0-8CBE-DAF1E665E51F}"/>
              </a:ext>
            </a:extLst>
          </p:cNvPr>
          <p:cNvSpPr>
            <a:spLocks noGrp="1"/>
          </p:cNvSpPr>
          <p:nvPr>
            <p:ph type="title"/>
          </p:nvPr>
        </p:nvSpPr>
        <p:spPr>
          <a:xfrm>
            <a:off x="150812" y="4343400"/>
            <a:ext cx="2971800" cy="3048000"/>
          </a:xfrm>
        </p:spPr>
        <p:txBody>
          <a:bodyPr>
            <a:normAutofit/>
          </a:bodyPr>
          <a:lstStyle/>
          <a:p>
            <a:r>
              <a:rPr lang="en-US" altLang="en-US" sz="2400" dirty="0">
                <a:solidFill>
                  <a:srgbClr val="FFFFFF"/>
                </a:solidFill>
                <a:latin typeface="Stencil" panose="040409050D0802020404" pitchFamily="82" charset="0"/>
              </a:rPr>
              <a:t>Over the years, Multiple Books &amp; Movies have told Indy’s story!</a:t>
            </a:r>
            <a:endParaRPr lang="en-US" sz="2400" dirty="0">
              <a:solidFill>
                <a:srgbClr val="FFFFFF"/>
              </a:solidFill>
            </a:endParaRPr>
          </a:p>
        </p:txBody>
      </p:sp>
      <p:sp>
        <p:nvSpPr>
          <p:cNvPr id="4" name="Rectangle 3"/>
          <p:cNvSpPr/>
          <p:nvPr/>
        </p:nvSpPr>
        <p:spPr bwMode="auto">
          <a:xfrm>
            <a:off x="8304212" y="6705600"/>
            <a:ext cx="4572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pic>
        <p:nvPicPr>
          <p:cNvPr id="15" name="Picture 14"/>
          <p:cNvPicPr/>
          <p:nvPr/>
        </p:nvPicPr>
        <p:blipFill rotWithShape="1">
          <a:blip r:embed="rId3">
            <a:extLst>
              <a:ext uri="{28A0092B-C50C-407E-A947-70E740481C1C}">
                <a14:useLocalDpi xmlns:a14="http://schemas.microsoft.com/office/drawing/2010/main" val="0"/>
              </a:ext>
            </a:extLst>
          </a:blip>
          <a:srcRect t="3374" r="8861" b="1930"/>
          <a:stretch/>
        </p:blipFill>
        <p:spPr bwMode="auto">
          <a:xfrm>
            <a:off x="5713412" y="381000"/>
            <a:ext cx="5486400" cy="601980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161200532"/>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2889250" y="2667000"/>
            <a:ext cx="641032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The next Three Slides document the “</a:t>
            </a:r>
            <a:r>
              <a:rPr lang="en-US" sz="2000" b="1" i="1" dirty="0">
                <a:solidFill>
                  <a:schemeClr val="tx1"/>
                </a:solidFill>
                <a:latin typeface="Arial"/>
                <a:cs typeface="Arial"/>
              </a:rPr>
              <a:t>Photo Credit</a:t>
            </a:r>
            <a:r>
              <a:rPr lang="en-US" sz="2000" dirty="0">
                <a:solidFill>
                  <a:schemeClr val="tx1"/>
                </a:solidFill>
                <a:latin typeface="Arial"/>
                <a:cs typeface="Arial"/>
              </a:rPr>
              <a:t>” information for each of the photographs that were used in this learning module!</a:t>
            </a:r>
          </a:p>
        </p:txBody>
      </p:sp>
    </p:spTree>
    <p:extLst>
      <p:ext uri="{BB962C8B-B14F-4D97-AF65-F5344CB8AC3E}">
        <p14:creationId xmlns:p14="http://schemas.microsoft.com/office/powerpoint/2010/main" val="3203829032"/>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379412" y="990600"/>
            <a:ext cx="11658600" cy="6155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sz="1100" b="1" dirty="0">
              <a:solidFill>
                <a:srgbClr val="000000"/>
              </a:solidFill>
            </a:endParaRPr>
          </a:p>
          <a:p>
            <a:r>
              <a:rPr lang="en-US" sz="1100" b="1" dirty="0">
                <a:solidFill>
                  <a:srgbClr val="000000"/>
                </a:solidFill>
              </a:rPr>
              <a:t>Slide 1</a:t>
            </a:r>
            <a:r>
              <a:rPr lang="en-US" sz="1100" dirty="0">
                <a:solidFill>
                  <a:srgbClr val="000000"/>
                </a:solidFill>
              </a:rPr>
              <a:t>       USS </a:t>
            </a:r>
            <a:r>
              <a:rPr lang="en-US" sz="1100" i="1" dirty="0">
                <a:solidFill>
                  <a:srgbClr val="000000"/>
                </a:solidFill>
              </a:rPr>
              <a:t>Indianapoli</a:t>
            </a:r>
            <a:r>
              <a:rPr lang="en-US" sz="1100" dirty="0">
                <a:solidFill>
                  <a:srgbClr val="000000"/>
                </a:solidFill>
              </a:rPr>
              <a:t>s CA-35 off of Hawaii. Carl </a:t>
            </a:r>
            <a:r>
              <a:rPr lang="en-US" sz="1100" dirty="0" err="1">
                <a:solidFill>
                  <a:srgbClr val="000000"/>
                </a:solidFill>
              </a:rPr>
              <a:t>Mydans</a:t>
            </a:r>
            <a:r>
              <a:rPr lang="en-US" sz="1100" dirty="0">
                <a:solidFill>
                  <a:srgbClr val="000000"/>
                </a:solidFill>
              </a:rPr>
              <a:t>, </a:t>
            </a:r>
            <a:r>
              <a:rPr lang="en-US" sz="1100" i="1" dirty="0">
                <a:solidFill>
                  <a:srgbClr val="000000"/>
                </a:solidFill>
              </a:rPr>
              <a:t>Life </a:t>
            </a:r>
            <a:r>
              <a:rPr lang="en-US" sz="1100" dirty="0">
                <a:solidFill>
                  <a:srgbClr val="000000"/>
                </a:solidFill>
              </a:rPr>
              <a:t>Magazine 1940. </a:t>
            </a:r>
          </a:p>
          <a:p>
            <a:endParaRPr lang="en-US" sz="600" dirty="0">
              <a:solidFill>
                <a:schemeClr val="tx1"/>
              </a:solidFill>
            </a:endParaRPr>
          </a:p>
          <a:p>
            <a:r>
              <a:rPr lang="en-US" sz="1100" b="1" dirty="0">
                <a:solidFill>
                  <a:srgbClr val="000000"/>
                </a:solidFill>
              </a:rPr>
              <a:t>Slide 7</a:t>
            </a:r>
            <a:r>
              <a:rPr lang="en-US" sz="1100" dirty="0">
                <a:solidFill>
                  <a:srgbClr val="000000"/>
                </a:solidFill>
              </a:rPr>
              <a:t>       Franklin Delano Roosevelt, 1900. Courtesy of FDR Presidential Library and Museum. </a:t>
            </a:r>
          </a:p>
          <a:p>
            <a:endParaRPr lang="en-US" sz="600" dirty="0">
              <a:solidFill>
                <a:srgbClr val="000000"/>
              </a:solidFill>
            </a:endParaRPr>
          </a:p>
          <a:p>
            <a:r>
              <a:rPr lang="en-US" sz="1100" b="1" dirty="0">
                <a:solidFill>
                  <a:srgbClr val="000000"/>
                </a:solidFill>
              </a:rPr>
              <a:t>Slide 9</a:t>
            </a:r>
            <a:r>
              <a:rPr lang="en-US" sz="1100" dirty="0">
                <a:solidFill>
                  <a:srgbClr val="000000"/>
                </a:solidFill>
              </a:rPr>
              <a:t>       Franklin Delano Roosevelt, 1913. </a:t>
            </a:r>
            <a:r>
              <a:rPr lang="en-US" sz="1100" dirty="0" err="1">
                <a:solidFill>
                  <a:srgbClr val="000000"/>
                </a:solidFill>
              </a:rPr>
              <a:t>Dutchess</a:t>
            </a:r>
            <a:r>
              <a:rPr lang="en-US" sz="1100" dirty="0">
                <a:solidFill>
                  <a:srgbClr val="000000"/>
                </a:solidFill>
              </a:rPr>
              <a:t> County Historical Society.  </a:t>
            </a:r>
          </a:p>
          <a:p>
            <a:endParaRPr lang="en-US" sz="600" dirty="0">
              <a:solidFill>
                <a:srgbClr val="000000"/>
              </a:solidFill>
            </a:endParaRPr>
          </a:p>
          <a:p>
            <a:r>
              <a:rPr lang="en-US" sz="1100" b="1" dirty="0">
                <a:solidFill>
                  <a:srgbClr val="000000"/>
                </a:solidFill>
              </a:rPr>
              <a:t>Slide 10</a:t>
            </a:r>
            <a:r>
              <a:rPr lang="en-US" sz="1100" dirty="0">
                <a:solidFill>
                  <a:srgbClr val="000000"/>
                </a:solidFill>
              </a:rPr>
              <a:t>     Franklin Delano Roosevelt. FDR Presidential Library &amp; Museum – CT 09-109(1)</a:t>
            </a:r>
          </a:p>
          <a:p>
            <a:endParaRPr lang="en-US" sz="600" dirty="0">
              <a:solidFill>
                <a:srgbClr val="000000"/>
              </a:solidFill>
            </a:endParaRPr>
          </a:p>
          <a:p>
            <a:r>
              <a:rPr lang="en-US" sz="1100" b="1" dirty="0">
                <a:solidFill>
                  <a:srgbClr val="000000"/>
                </a:solidFill>
              </a:rPr>
              <a:t>Slide 12</a:t>
            </a:r>
            <a:r>
              <a:rPr lang="en-US" sz="1100" dirty="0">
                <a:solidFill>
                  <a:srgbClr val="000000"/>
                </a:solidFill>
              </a:rPr>
              <a:t>     USS </a:t>
            </a:r>
            <a:r>
              <a:rPr lang="en-US" sz="1100" i="1" dirty="0">
                <a:solidFill>
                  <a:srgbClr val="000000"/>
                </a:solidFill>
              </a:rPr>
              <a:t>Indianapolis</a:t>
            </a:r>
            <a:r>
              <a:rPr lang="en-US" sz="1100" dirty="0">
                <a:solidFill>
                  <a:srgbClr val="000000"/>
                </a:solidFill>
              </a:rPr>
              <a:t> during naval review, 1934. U.S. Naval Historical Center. </a:t>
            </a:r>
          </a:p>
          <a:p>
            <a:endParaRPr lang="en-US" sz="600" dirty="0">
              <a:solidFill>
                <a:srgbClr val="000000"/>
              </a:solidFill>
            </a:endParaRPr>
          </a:p>
          <a:p>
            <a:r>
              <a:rPr lang="en-US" sz="1100" b="1" dirty="0">
                <a:solidFill>
                  <a:srgbClr val="000000"/>
                </a:solidFill>
              </a:rPr>
              <a:t>Slides 15 and 16 </a:t>
            </a:r>
            <a:r>
              <a:rPr lang="en-US" sz="1100" dirty="0">
                <a:solidFill>
                  <a:srgbClr val="000000"/>
                </a:solidFill>
              </a:rPr>
              <a:t>  </a:t>
            </a:r>
            <a:r>
              <a:rPr lang="en-US" sz="1100" i="1" dirty="0">
                <a:solidFill>
                  <a:srgbClr val="000000"/>
                </a:solidFill>
              </a:rPr>
              <a:t>Indianapolis</a:t>
            </a:r>
            <a:r>
              <a:rPr lang="en-US" sz="1100" dirty="0">
                <a:solidFill>
                  <a:srgbClr val="000000"/>
                </a:solidFill>
              </a:rPr>
              <a:t> off Mare Island, 10 July 1945 . Bureau of Ships Collection, U.S. National Archives. </a:t>
            </a:r>
          </a:p>
          <a:p>
            <a:endParaRPr lang="en-US" sz="600" dirty="0">
              <a:solidFill>
                <a:srgbClr val="000000"/>
              </a:solidFill>
            </a:endParaRPr>
          </a:p>
          <a:p>
            <a:r>
              <a:rPr lang="en-US" sz="1100" b="1" dirty="0">
                <a:solidFill>
                  <a:srgbClr val="000000"/>
                </a:solidFill>
              </a:rPr>
              <a:t>Slide 39 A </a:t>
            </a:r>
            <a:r>
              <a:rPr lang="en-US" sz="1100" dirty="0">
                <a:solidFill>
                  <a:srgbClr val="000000"/>
                </a:solidFill>
              </a:rPr>
              <a:t>  USS </a:t>
            </a:r>
            <a:r>
              <a:rPr lang="en-US" sz="1100" i="1" dirty="0" err="1">
                <a:solidFill>
                  <a:srgbClr val="000000"/>
                </a:solidFill>
              </a:rPr>
              <a:t>Indianapoliis</a:t>
            </a:r>
            <a:r>
              <a:rPr lang="en-US" sz="1100" dirty="0">
                <a:solidFill>
                  <a:srgbClr val="000000"/>
                </a:solidFill>
              </a:rPr>
              <a:t> (CA-35) by ship’s photographer Alfred </a:t>
            </a:r>
            <a:r>
              <a:rPr lang="en-US" sz="1100" dirty="0" err="1">
                <a:solidFill>
                  <a:srgbClr val="000000"/>
                </a:solidFill>
              </a:rPr>
              <a:t>Sedivi</a:t>
            </a:r>
            <a:r>
              <a:rPr lang="en-US" sz="1100" dirty="0">
                <a:solidFill>
                  <a:srgbClr val="000000"/>
                </a:solidFill>
              </a:rPr>
              <a:t>. BUSHIPS War Damage Reports, RG 19, Boxes 30-31, NARA II, College Park, MD.  Declassified, Authority </a:t>
            </a:r>
          </a:p>
          <a:p>
            <a:r>
              <a:rPr lang="en-US" sz="1100" dirty="0">
                <a:solidFill>
                  <a:srgbClr val="000000"/>
                </a:solidFill>
              </a:rPr>
              <a:t>                   (NND960035)</a:t>
            </a:r>
          </a:p>
          <a:p>
            <a:endParaRPr lang="en-US" sz="600" dirty="0">
              <a:solidFill>
                <a:srgbClr val="000000"/>
              </a:solidFill>
            </a:endParaRPr>
          </a:p>
          <a:p>
            <a:r>
              <a:rPr lang="en-US" sz="1100" b="1" dirty="0">
                <a:solidFill>
                  <a:srgbClr val="000000"/>
                </a:solidFill>
              </a:rPr>
              <a:t>Slide 39 B   </a:t>
            </a:r>
            <a:r>
              <a:rPr lang="en-US" sz="1100" dirty="0">
                <a:solidFill>
                  <a:srgbClr val="000000"/>
                </a:solidFill>
              </a:rPr>
              <a:t>Obituary of Earl </a:t>
            </a:r>
            <a:r>
              <a:rPr lang="en-US" sz="1100" dirty="0" err="1">
                <a:solidFill>
                  <a:srgbClr val="000000"/>
                </a:solidFill>
              </a:rPr>
              <a:t>Procai</a:t>
            </a:r>
            <a:r>
              <a:rPr lang="en-US" sz="1100" dirty="0">
                <a:solidFill>
                  <a:srgbClr val="000000"/>
                </a:solidFill>
              </a:rPr>
              <a:t>. </a:t>
            </a:r>
            <a:r>
              <a:rPr lang="en-US" sz="1100" i="1" dirty="0">
                <a:solidFill>
                  <a:srgbClr val="000000"/>
                </a:solidFill>
              </a:rPr>
              <a:t>Indianapolis: The True Story of the Worst Sea Disaster in U.S. Naval History and the Fifty-year Fight to Exonerate an Innocent Man. </a:t>
            </a:r>
            <a:r>
              <a:rPr lang="en-US" sz="1100" dirty="0">
                <a:solidFill>
                  <a:srgbClr val="000000"/>
                </a:solidFill>
              </a:rPr>
              <a:t>By Lynn Vincent </a:t>
            </a:r>
          </a:p>
          <a:p>
            <a:r>
              <a:rPr lang="en-US" sz="1100" dirty="0">
                <a:solidFill>
                  <a:srgbClr val="000000"/>
                </a:solidFill>
              </a:rPr>
              <a:t>                    &amp; Sara </a:t>
            </a:r>
            <a:r>
              <a:rPr lang="en-US" sz="1100" dirty="0" err="1">
                <a:solidFill>
                  <a:srgbClr val="000000"/>
                </a:solidFill>
              </a:rPr>
              <a:t>Vladic</a:t>
            </a:r>
            <a:r>
              <a:rPr lang="en-US" sz="1100" dirty="0">
                <a:solidFill>
                  <a:srgbClr val="000000"/>
                </a:solidFill>
              </a:rPr>
              <a:t>.  Simon and Schuster 2018.</a:t>
            </a:r>
          </a:p>
          <a:p>
            <a:endParaRPr lang="en-US" sz="600" dirty="0">
              <a:solidFill>
                <a:srgbClr val="000000"/>
              </a:solidFill>
            </a:endParaRPr>
          </a:p>
          <a:p>
            <a:r>
              <a:rPr lang="en-US" sz="1100" b="1" dirty="0">
                <a:solidFill>
                  <a:srgbClr val="000000"/>
                </a:solidFill>
              </a:rPr>
              <a:t>Slides 40 A B C D E </a:t>
            </a:r>
            <a:r>
              <a:rPr lang="en-US" sz="1100" dirty="0">
                <a:solidFill>
                  <a:srgbClr val="000000"/>
                </a:solidFill>
              </a:rPr>
              <a:t>  Burial service aboard USS </a:t>
            </a:r>
            <a:r>
              <a:rPr lang="en-US" sz="1100" i="1" dirty="0">
                <a:solidFill>
                  <a:srgbClr val="000000"/>
                </a:solidFill>
              </a:rPr>
              <a:t>Indianapolis</a:t>
            </a:r>
            <a:r>
              <a:rPr lang="en-US" sz="1100" dirty="0">
                <a:solidFill>
                  <a:srgbClr val="000000"/>
                </a:solidFill>
              </a:rPr>
              <a:t>, March 31,1945. U.S. Naval Archives.</a:t>
            </a:r>
          </a:p>
          <a:p>
            <a:endParaRPr lang="en-US" sz="600" dirty="0">
              <a:solidFill>
                <a:srgbClr val="000000"/>
              </a:solidFill>
            </a:endParaRPr>
          </a:p>
          <a:p>
            <a:r>
              <a:rPr lang="en-US" sz="1100" b="1" dirty="0">
                <a:solidFill>
                  <a:srgbClr val="000000"/>
                </a:solidFill>
              </a:rPr>
              <a:t>Slide 42</a:t>
            </a:r>
            <a:r>
              <a:rPr lang="en-US" sz="1100" dirty="0">
                <a:solidFill>
                  <a:srgbClr val="000000"/>
                </a:solidFill>
              </a:rPr>
              <a:t>     USS INDIANAPOLIS </a:t>
            </a:r>
            <a:r>
              <a:rPr lang="en-US" sz="1100" i="1" dirty="0">
                <a:solidFill>
                  <a:srgbClr val="000000"/>
                </a:solidFill>
              </a:rPr>
              <a:t>(CA-35) Commemorating 75 Years</a:t>
            </a:r>
            <a:r>
              <a:rPr lang="en-US" sz="1100" dirty="0">
                <a:solidFill>
                  <a:srgbClr val="000000"/>
                </a:solidFill>
              </a:rPr>
              <a:t>, </a:t>
            </a:r>
            <a:r>
              <a:rPr lang="en-US" sz="1100" i="1" dirty="0">
                <a:solidFill>
                  <a:srgbClr val="000000"/>
                </a:solidFill>
              </a:rPr>
              <a:t>1945-2020</a:t>
            </a:r>
            <a:r>
              <a:rPr lang="en-US" sz="1100" dirty="0">
                <a:solidFill>
                  <a:srgbClr val="000000"/>
                </a:solidFill>
              </a:rPr>
              <a:t>. Sara </a:t>
            </a:r>
            <a:r>
              <a:rPr lang="en-US" sz="1100" dirty="0" err="1">
                <a:solidFill>
                  <a:srgbClr val="000000"/>
                </a:solidFill>
              </a:rPr>
              <a:t>Vladic</a:t>
            </a:r>
            <a:r>
              <a:rPr lang="en-US" sz="1100" dirty="0">
                <a:solidFill>
                  <a:srgbClr val="000000"/>
                </a:solidFill>
              </a:rPr>
              <a:t> &amp; Jane </a:t>
            </a:r>
            <a:r>
              <a:rPr lang="en-US" sz="1100" dirty="0" err="1">
                <a:solidFill>
                  <a:srgbClr val="000000"/>
                </a:solidFill>
              </a:rPr>
              <a:t>Goodall</a:t>
            </a:r>
            <a:r>
              <a:rPr lang="en-US" sz="1100" dirty="0">
                <a:solidFill>
                  <a:srgbClr val="000000"/>
                </a:solidFill>
              </a:rPr>
              <a:t>, 2020.  Page 10.</a:t>
            </a:r>
          </a:p>
          <a:p>
            <a:endParaRPr lang="en-US" sz="600" dirty="0">
              <a:solidFill>
                <a:srgbClr val="000000"/>
              </a:solidFill>
            </a:endParaRPr>
          </a:p>
          <a:p>
            <a:r>
              <a:rPr lang="en-US" sz="1100" b="1" dirty="0">
                <a:solidFill>
                  <a:srgbClr val="000000"/>
                </a:solidFill>
              </a:rPr>
              <a:t>Slide 48    </a:t>
            </a:r>
            <a:r>
              <a:rPr lang="en-US" sz="1100" dirty="0">
                <a:solidFill>
                  <a:srgbClr val="000000"/>
                </a:solidFill>
              </a:rPr>
              <a:t> USS </a:t>
            </a:r>
            <a:r>
              <a:rPr lang="en-US" sz="1100" i="1" dirty="0">
                <a:solidFill>
                  <a:srgbClr val="000000"/>
                </a:solidFill>
              </a:rPr>
              <a:t>Indianapolis</a:t>
            </a:r>
            <a:r>
              <a:rPr lang="en-US" sz="1100" dirty="0">
                <a:solidFill>
                  <a:srgbClr val="000000"/>
                </a:solidFill>
              </a:rPr>
              <a:t>. Photo by Gus </a:t>
            </a:r>
            <a:r>
              <a:rPr lang="en-US" sz="1100" dirty="0" err="1">
                <a:solidFill>
                  <a:srgbClr val="000000"/>
                </a:solidFill>
              </a:rPr>
              <a:t>Buono</a:t>
            </a:r>
            <a:r>
              <a:rPr lang="en-US" sz="1100" dirty="0">
                <a:solidFill>
                  <a:srgbClr val="000000"/>
                </a:solidFill>
              </a:rPr>
              <a:t>, Ship’s Photographer for USS </a:t>
            </a:r>
            <a:r>
              <a:rPr lang="en-US" sz="1100" i="1" dirty="0" err="1">
                <a:solidFill>
                  <a:srgbClr val="000000"/>
                </a:solidFill>
              </a:rPr>
              <a:t>Pandemus</a:t>
            </a:r>
            <a:r>
              <a:rPr lang="en-US" sz="1100" dirty="0">
                <a:solidFill>
                  <a:srgbClr val="000000"/>
                </a:solidFill>
              </a:rPr>
              <a:t> (ARL-18), 27 July 1945 in Guam. (Purported to be the last photo taken of the USS </a:t>
            </a:r>
          </a:p>
          <a:p>
            <a:r>
              <a:rPr lang="en-US" sz="1100" dirty="0">
                <a:solidFill>
                  <a:srgbClr val="000000"/>
                </a:solidFill>
              </a:rPr>
              <a:t>                   Indianapolis.)</a:t>
            </a:r>
          </a:p>
          <a:p>
            <a:endParaRPr lang="en-US" sz="600" dirty="0">
              <a:solidFill>
                <a:srgbClr val="000000"/>
              </a:solidFill>
            </a:endParaRPr>
          </a:p>
          <a:p>
            <a:r>
              <a:rPr lang="en-US" sz="1100" b="1" dirty="0">
                <a:solidFill>
                  <a:srgbClr val="000000"/>
                </a:solidFill>
              </a:rPr>
              <a:t>Slide 50     </a:t>
            </a:r>
            <a:r>
              <a:rPr lang="en-US" sz="1100" dirty="0">
                <a:solidFill>
                  <a:srgbClr val="000000"/>
                </a:solidFill>
              </a:rPr>
              <a:t>Desktop Wallpapers ship Painting Art military, 1ZOOM.Net</a:t>
            </a:r>
          </a:p>
          <a:p>
            <a:endParaRPr lang="en-US" sz="600" dirty="0">
              <a:solidFill>
                <a:srgbClr val="000000"/>
              </a:solidFill>
            </a:endParaRPr>
          </a:p>
          <a:p>
            <a:r>
              <a:rPr lang="en-US" sz="1100" b="1" dirty="0">
                <a:solidFill>
                  <a:srgbClr val="000000"/>
                </a:solidFill>
              </a:rPr>
              <a:t>Slide 59 </a:t>
            </a:r>
            <a:r>
              <a:rPr lang="en-US" sz="1100" dirty="0">
                <a:solidFill>
                  <a:srgbClr val="000000"/>
                </a:solidFill>
              </a:rPr>
              <a:t>    INDIANAPOLIS</a:t>
            </a:r>
            <a:r>
              <a:rPr lang="en-US" sz="1100" i="1" dirty="0">
                <a:solidFill>
                  <a:srgbClr val="000000"/>
                </a:solidFill>
              </a:rPr>
              <a:t>: The True Story of the Worst Sea Disaster in U.S. Naval History and the Fifty-year Fight to Exonerate an Innocent Man. </a:t>
            </a:r>
            <a:r>
              <a:rPr lang="en-US" sz="1100" dirty="0">
                <a:solidFill>
                  <a:srgbClr val="000000"/>
                </a:solidFill>
              </a:rPr>
              <a:t>By Lynn Vincent &amp; Sara </a:t>
            </a:r>
            <a:r>
              <a:rPr lang="en-US" sz="1100" dirty="0" err="1">
                <a:solidFill>
                  <a:srgbClr val="000000"/>
                </a:solidFill>
              </a:rPr>
              <a:t>Vladic</a:t>
            </a:r>
            <a:r>
              <a:rPr lang="en-US" sz="1100" dirty="0">
                <a:solidFill>
                  <a:srgbClr val="000000"/>
                </a:solidFill>
              </a:rPr>
              <a:t>.  Simon </a:t>
            </a:r>
          </a:p>
          <a:p>
            <a:r>
              <a:rPr lang="en-US" sz="1100" dirty="0">
                <a:solidFill>
                  <a:srgbClr val="000000"/>
                </a:solidFill>
              </a:rPr>
              <a:t>                   and Schuster 2018</a:t>
            </a:r>
          </a:p>
          <a:p>
            <a:endParaRPr lang="en-US" sz="700" dirty="0">
              <a:solidFill>
                <a:srgbClr val="000000"/>
              </a:solidFill>
            </a:endParaRPr>
          </a:p>
          <a:p>
            <a:r>
              <a:rPr lang="en-US" sz="1100" b="1" dirty="0">
                <a:solidFill>
                  <a:srgbClr val="000000"/>
                </a:solidFill>
              </a:rPr>
              <a:t>Slide 60</a:t>
            </a:r>
            <a:r>
              <a:rPr lang="en-US" sz="1100" dirty="0">
                <a:solidFill>
                  <a:srgbClr val="000000"/>
                </a:solidFill>
              </a:rPr>
              <a:t>      I-58 during trials in 1944. Photo available at Wikipedia </a:t>
            </a:r>
          </a:p>
          <a:p>
            <a:endParaRPr lang="en-US" sz="700" dirty="0">
              <a:solidFill>
                <a:srgbClr val="000000"/>
              </a:solidFill>
            </a:endParaRPr>
          </a:p>
          <a:p>
            <a:r>
              <a:rPr lang="en-US" sz="1100" b="1" dirty="0">
                <a:solidFill>
                  <a:srgbClr val="000000"/>
                </a:solidFill>
              </a:rPr>
              <a:t>Slide 66</a:t>
            </a:r>
            <a:r>
              <a:rPr lang="en-US" sz="1100" dirty="0">
                <a:solidFill>
                  <a:srgbClr val="000000"/>
                </a:solidFill>
              </a:rPr>
              <a:t>      Illustration of USS</a:t>
            </a:r>
            <a:r>
              <a:rPr lang="en-US" sz="1100" i="1" dirty="0">
                <a:solidFill>
                  <a:srgbClr val="000000"/>
                </a:solidFill>
              </a:rPr>
              <a:t> Indianapolis</a:t>
            </a:r>
            <a:r>
              <a:rPr lang="en-US" sz="1100" dirty="0">
                <a:solidFill>
                  <a:srgbClr val="000000"/>
                </a:solidFill>
              </a:rPr>
              <a:t>’ torpedo damage. This Day in History, </a:t>
            </a:r>
            <a:r>
              <a:rPr lang="en-US" sz="1100" dirty="0" err="1">
                <a:solidFill>
                  <a:srgbClr val="000000"/>
                </a:solidFill>
              </a:rPr>
              <a:t>History.com</a:t>
            </a:r>
            <a:r>
              <a:rPr lang="en-US" sz="1100" dirty="0">
                <a:solidFill>
                  <a:srgbClr val="000000"/>
                </a:solidFill>
              </a:rPr>
              <a:t>. </a:t>
            </a:r>
          </a:p>
          <a:p>
            <a:endParaRPr lang="en-US" sz="800" dirty="0">
              <a:solidFill>
                <a:srgbClr val="000000"/>
              </a:solidFill>
            </a:endParaRPr>
          </a:p>
          <a:p>
            <a:r>
              <a:rPr lang="en-US" sz="1100" b="1" dirty="0">
                <a:solidFill>
                  <a:srgbClr val="000000"/>
                </a:solidFill>
              </a:rPr>
              <a:t>Slide 67     </a:t>
            </a:r>
            <a:r>
              <a:rPr lang="en-US" sz="1100" dirty="0">
                <a:solidFill>
                  <a:srgbClr val="000000"/>
                </a:solidFill>
              </a:rPr>
              <a:t> IJN Submarine Illustration, artist unknown. . </a:t>
            </a:r>
          </a:p>
          <a:p>
            <a:endParaRPr lang="en-US" sz="600" dirty="0">
              <a:solidFill>
                <a:srgbClr val="000000"/>
              </a:solidFill>
            </a:endParaRPr>
          </a:p>
          <a:p>
            <a:r>
              <a:rPr lang="en-US" sz="1100" b="1" dirty="0">
                <a:solidFill>
                  <a:srgbClr val="000000"/>
                </a:solidFill>
              </a:rPr>
              <a:t>Slide 70</a:t>
            </a:r>
            <a:r>
              <a:rPr lang="en-US" sz="1100" dirty="0">
                <a:solidFill>
                  <a:srgbClr val="000000"/>
                </a:solidFill>
              </a:rPr>
              <a:t>      </a:t>
            </a:r>
            <a:r>
              <a:rPr lang="en-US" sz="1100" i="1" dirty="0">
                <a:solidFill>
                  <a:srgbClr val="000000"/>
                </a:solidFill>
              </a:rPr>
              <a:t>Indianapolis</a:t>
            </a:r>
            <a:r>
              <a:rPr lang="en-US" sz="1100" dirty="0">
                <a:solidFill>
                  <a:srgbClr val="000000"/>
                </a:solidFill>
              </a:rPr>
              <a:t>’s intended route from Guam to the Philippines. A chart of the Western Pacific, U.S. Navy/National Archives.</a:t>
            </a:r>
          </a:p>
          <a:p>
            <a:endParaRPr lang="en-US" sz="800" dirty="0">
              <a:solidFill>
                <a:srgbClr val="000000"/>
              </a:solidFill>
            </a:endParaRPr>
          </a:p>
          <a:p>
            <a:r>
              <a:rPr lang="en-US" sz="1100" b="1" dirty="0">
                <a:solidFill>
                  <a:srgbClr val="000000"/>
                </a:solidFill>
              </a:rPr>
              <a:t>Slide 77</a:t>
            </a:r>
            <a:r>
              <a:rPr lang="en-US" sz="1100" dirty="0">
                <a:solidFill>
                  <a:srgbClr val="000000"/>
                </a:solidFill>
              </a:rPr>
              <a:t>      Lt. Chuck Gwinn. U.S. Naval Archives.</a:t>
            </a:r>
          </a:p>
          <a:p>
            <a:endParaRPr lang="en-US" sz="1100" dirty="0">
              <a:solidFill>
                <a:srgbClr val="000000"/>
              </a:solidFill>
            </a:endParaRPr>
          </a:p>
          <a:p>
            <a:endParaRPr lang="en-US" sz="1100" dirty="0">
              <a:solidFill>
                <a:srgbClr val="000000"/>
              </a:solidFill>
            </a:endParaRPr>
          </a:p>
        </p:txBody>
      </p:sp>
      <p:pic>
        <p:nvPicPr>
          <p:cNvPr id="2" name="Picture 1"/>
          <p:cNvPicPr>
            <a:picLocks noChangeAspect="1"/>
          </p:cNvPicPr>
          <p:nvPr/>
        </p:nvPicPr>
        <p:blipFill>
          <a:blip r:embed="rId3"/>
          <a:stretch>
            <a:fillRect/>
          </a:stretch>
        </p:blipFill>
        <p:spPr>
          <a:xfrm>
            <a:off x="3954462" y="190500"/>
            <a:ext cx="4279900" cy="723900"/>
          </a:xfrm>
          <a:prstGeom prst="rect">
            <a:avLst/>
          </a:prstGeom>
        </p:spPr>
      </p:pic>
    </p:spTree>
    <p:extLst>
      <p:ext uri="{BB962C8B-B14F-4D97-AF65-F5344CB8AC3E}">
        <p14:creationId xmlns:p14="http://schemas.microsoft.com/office/powerpoint/2010/main" val="4001909611"/>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379412" y="914400"/>
            <a:ext cx="11506200" cy="5416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sz="700" dirty="0">
              <a:solidFill>
                <a:srgbClr val="000000"/>
              </a:solidFill>
            </a:endParaRPr>
          </a:p>
          <a:p>
            <a:endParaRPr lang="en-US" sz="600" dirty="0">
              <a:solidFill>
                <a:srgbClr val="000000"/>
              </a:solidFill>
            </a:endParaRPr>
          </a:p>
          <a:p>
            <a:endParaRPr lang="en-US" sz="1100" b="1" dirty="0">
              <a:solidFill>
                <a:srgbClr val="000000"/>
              </a:solidFill>
            </a:endParaRPr>
          </a:p>
          <a:p>
            <a:endParaRPr lang="en-US" sz="1100" b="1" dirty="0">
              <a:solidFill>
                <a:srgbClr val="000000"/>
              </a:solidFill>
            </a:endParaRPr>
          </a:p>
          <a:p>
            <a:r>
              <a:rPr lang="en-US" sz="1100" b="1" dirty="0">
                <a:solidFill>
                  <a:srgbClr val="000000"/>
                </a:solidFill>
              </a:rPr>
              <a:t>Slide 78 A and B</a:t>
            </a:r>
            <a:r>
              <a:rPr lang="en-US" sz="1100" dirty="0">
                <a:solidFill>
                  <a:srgbClr val="000000"/>
                </a:solidFill>
              </a:rPr>
              <a:t>  PBY5-A Catalina Illustration, artist unknown. Photo of PBY5-A Catalina crew, U.S. Naval Archives. </a:t>
            </a:r>
          </a:p>
          <a:p>
            <a:endParaRPr lang="en-US" sz="800" b="1" dirty="0">
              <a:solidFill>
                <a:srgbClr val="000000"/>
              </a:solidFill>
            </a:endParaRPr>
          </a:p>
          <a:p>
            <a:r>
              <a:rPr lang="en-US" sz="1100" b="1" dirty="0">
                <a:solidFill>
                  <a:srgbClr val="000000"/>
                </a:solidFill>
              </a:rPr>
              <a:t>Slide 79    </a:t>
            </a:r>
            <a:r>
              <a:rPr lang="en-US" sz="1100" dirty="0">
                <a:solidFill>
                  <a:srgbClr val="000000"/>
                </a:solidFill>
              </a:rPr>
              <a:t>    Cover art: </a:t>
            </a:r>
            <a:r>
              <a:rPr lang="en-US" sz="1100" i="1" dirty="0">
                <a:solidFill>
                  <a:srgbClr val="000000"/>
                </a:solidFill>
              </a:rPr>
              <a:t>We Were There </a:t>
            </a:r>
            <a:r>
              <a:rPr lang="en-US" sz="1100" dirty="0">
                <a:solidFill>
                  <a:srgbClr val="000000"/>
                </a:solidFill>
              </a:rPr>
              <a:t>by L. Peter Wren, 2002. Illustrator unknown. </a:t>
            </a:r>
          </a:p>
          <a:p>
            <a:endParaRPr lang="en-US" sz="700" dirty="0">
              <a:solidFill>
                <a:srgbClr val="000000"/>
              </a:solidFill>
            </a:endParaRPr>
          </a:p>
          <a:p>
            <a:r>
              <a:rPr lang="en-US" sz="1100" b="1" dirty="0">
                <a:solidFill>
                  <a:srgbClr val="000000"/>
                </a:solidFill>
              </a:rPr>
              <a:t>Slide 80    </a:t>
            </a:r>
            <a:r>
              <a:rPr lang="en-US" sz="1100" dirty="0">
                <a:solidFill>
                  <a:srgbClr val="000000"/>
                </a:solidFill>
              </a:rPr>
              <a:t>    </a:t>
            </a:r>
            <a:r>
              <a:rPr lang="en-US" sz="1100" i="1" dirty="0">
                <a:solidFill>
                  <a:srgbClr val="000000"/>
                </a:solidFill>
              </a:rPr>
              <a:t>USS INDIANAPOLIS (CA-35) Commemorating 75 Years</a:t>
            </a:r>
            <a:r>
              <a:rPr lang="en-US" sz="1100" dirty="0">
                <a:solidFill>
                  <a:srgbClr val="000000"/>
                </a:solidFill>
              </a:rPr>
              <a:t>, </a:t>
            </a:r>
            <a:r>
              <a:rPr lang="en-US" sz="1100" i="1" dirty="0">
                <a:solidFill>
                  <a:srgbClr val="000000"/>
                </a:solidFill>
              </a:rPr>
              <a:t>1945-2020</a:t>
            </a:r>
            <a:r>
              <a:rPr lang="en-US" sz="1100" dirty="0">
                <a:solidFill>
                  <a:srgbClr val="000000"/>
                </a:solidFill>
              </a:rPr>
              <a:t>. Sara </a:t>
            </a:r>
            <a:r>
              <a:rPr lang="en-US" sz="1100" dirty="0" err="1">
                <a:solidFill>
                  <a:srgbClr val="000000"/>
                </a:solidFill>
              </a:rPr>
              <a:t>Vladic</a:t>
            </a:r>
            <a:r>
              <a:rPr lang="en-US" sz="1100" dirty="0">
                <a:solidFill>
                  <a:srgbClr val="000000"/>
                </a:solidFill>
              </a:rPr>
              <a:t> &amp; Jane </a:t>
            </a:r>
            <a:r>
              <a:rPr lang="en-US" sz="1100" dirty="0" err="1">
                <a:solidFill>
                  <a:srgbClr val="000000"/>
                </a:solidFill>
              </a:rPr>
              <a:t>Goodall</a:t>
            </a:r>
            <a:r>
              <a:rPr lang="en-US" sz="1100" dirty="0">
                <a:solidFill>
                  <a:srgbClr val="000000"/>
                </a:solidFill>
              </a:rPr>
              <a:t>, 2020. </a:t>
            </a:r>
          </a:p>
          <a:p>
            <a:endParaRPr lang="en-US" sz="700" dirty="0">
              <a:solidFill>
                <a:schemeClr val="tx1"/>
              </a:solidFill>
            </a:endParaRPr>
          </a:p>
          <a:p>
            <a:r>
              <a:rPr lang="en-US" sz="1100" b="1" dirty="0">
                <a:solidFill>
                  <a:srgbClr val="000000"/>
                </a:solidFill>
              </a:rPr>
              <a:t>Slide 82 A   </a:t>
            </a:r>
            <a:r>
              <a:rPr lang="en-US" sz="1100" dirty="0">
                <a:solidFill>
                  <a:srgbClr val="000000"/>
                </a:solidFill>
              </a:rPr>
              <a:t>  USS Tranquility (AH-14) at Guam with USS </a:t>
            </a:r>
            <a:r>
              <a:rPr lang="en-US" sz="1100" i="1" dirty="0">
                <a:solidFill>
                  <a:srgbClr val="000000"/>
                </a:solidFill>
              </a:rPr>
              <a:t>Indianapolis</a:t>
            </a:r>
            <a:r>
              <a:rPr lang="en-US" sz="1100" dirty="0">
                <a:solidFill>
                  <a:srgbClr val="000000"/>
                </a:solidFill>
              </a:rPr>
              <a:t> (CA-35) survivors, 8 August 1945. U.S. Naval Archives.</a:t>
            </a:r>
          </a:p>
          <a:p>
            <a:endParaRPr lang="en-US" sz="700" dirty="0">
              <a:solidFill>
                <a:srgbClr val="000000"/>
              </a:solidFill>
            </a:endParaRPr>
          </a:p>
          <a:p>
            <a:r>
              <a:rPr lang="en-US" sz="1100" b="1" dirty="0">
                <a:solidFill>
                  <a:srgbClr val="000000"/>
                </a:solidFill>
              </a:rPr>
              <a:t>Slide 82 B </a:t>
            </a:r>
            <a:r>
              <a:rPr lang="en-US" sz="1100" dirty="0">
                <a:solidFill>
                  <a:srgbClr val="000000"/>
                </a:solidFill>
              </a:rPr>
              <a:t>    USS </a:t>
            </a:r>
            <a:r>
              <a:rPr lang="en-US" sz="1100" i="1" dirty="0">
                <a:solidFill>
                  <a:srgbClr val="000000"/>
                </a:solidFill>
              </a:rPr>
              <a:t>Indianapolis </a:t>
            </a:r>
            <a:r>
              <a:rPr lang="en-US" sz="1100" dirty="0">
                <a:solidFill>
                  <a:srgbClr val="000000"/>
                </a:solidFill>
              </a:rPr>
              <a:t>survivors transported to Guam naval hospital, August 1945. National Archives. </a:t>
            </a:r>
          </a:p>
          <a:p>
            <a:endParaRPr lang="en-US" sz="700" dirty="0">
              <a:solidFill>
                <a:srgbClr val="000000"/>
              </a:solidFill>
            </a:endParaRPr>
          </a:p>
          <a:p>
            <a:r>
              <a:rPr lang="en-US" sz="1100" b="1" dirty="0">
                <a:solidFill>
                  <a:srgbClr val="000000"/>
                </a:solidFill>
              </a:rPr>
              <a:t>Slide 87 A</a:t>
            </a:r>
            <a:r>
              <a:rPr lang="en-US" sz="1100" dirty="0">
                <a:solidFill>
                  <a:srgbClr val="000000"/>
                </a:solidFill>
              </a:rPr>
              <a:t>     The atomic bomb dubbed “Little Boy.” Public domain.</a:t>
            </a:r>
          </a:p>
          <a:p>
            <a:endParaRPr lang="en-US" sz="700" dirty="0">
              <a:solidFill>
                <a:srgbClr val="000000"/>
              </a:solidFill>
            </a:endParaRPr>
          </a:p>
          <a:p>
            <a:r>
              <a:rPr lang="en-US" sz="1100" b="1" dirty="0">
                <a:solidFill>
                  <a:srgbClr val="000000"/>
                </a:solidFill>
              </a:rPr>
              <a:t>Slide 87 B </a:t>
            </a:r>
            <a:r>
              <a:rPr lang="en-US" sz="1100" dirty="0">
                <a:solidFill>
                  <a:srgbClr val="000000"/>
                </a:solidFill>
              </a:rPr>
              <a:t>    Enola Gay and Crew. National Archives.</a:t>
            </a:r>
          </a:p>
          <a:p>
            <a:endParaRPr lang="en-US" sz="700" dirty="0">
              <a:solidFill>
                <a:srgbClr val="000000"/>
              </a:solidFill>
            </a:endParaRPr>
          </a:p>
          <a:p>
            <a:r>
              <a:rPr lang="en-US" sz="1100" b="1" dirty="0">
                <a:solidFill>
                  <a:srgbClr val="000000"/>
                </a:solidFill>
              </a:rPr>
              <a:t>Slide 88 A</a:t>
            </a:r>
            <a:r>
              <a:rPr lang="en-US" sz="1100" dirty="0">
                <a:solidFill>
                  <a:srgbClr val="000000"/>
                </a:solidFill>
              </a:rPr>
              <a:t>     Photograph of Hiroshima bomb on impact,  photographed by personnel aboard the Enola Gay.</a:t>
            </a:r>
          </a:p>
          <a:p>
            <a:endParaRPr lang="en-US" sz="600" dirty="0">
              <a:solidFill>
                <a:srgbClr val="000000"/>
              </a:solidFill>
            </a:endParaRPr>
          </a:p>
          <a:p>
            <a:r>
              <a:rPr lang="en-US" sz="1100" b="1" dirty="0">
                <a:solidFill>
                  <a:srgbClr val="000000"/>
                </a:solidFill>
              </a:rPr>
              <a:t>Slide 88 B</a:t>
            </a:r>
            <a:r>
              <a:rPr lang="en-US" sz="1100" dirty="0">
                <a:solidFill>
                  <a:srgbClr val="000000"/>
                </a:solidFill>
              </a:rPr>
              <a:t>     Photograph of Hiroshima in the aftermath of the bombing. </a:t>
            </a:r>
            <a:r>
              <a:rPr lang="en-US" sz="1100" dirty="0" err="1">
                <a:solidFill>
                  <a:srgbClr val="000000"/>
                </a:solidFill>
              </a:rPr>
              <a:t>en.wikipedia.org</a:t>
            </a:r>
            <a:r>
              <a:rPr lang="en-US" sz="1100" dirty="0">
                <a:solidFill>
                  <a:srgbClr val="000000"/>
                </a:solidFill>
              </a:rPr>
              <a:t> </a:t>
            </a:r>
          </a:p>
          <a:p>
            <a:endParaRPr lang="en-US" sz="600" dirty="0">
              <a:solidFill>
                <a:srgbClr val="000000"/>
              </a:solidFill>
            </a:endParaRPr>
          </a:p>
          <a:p>
            <a:r>
              <a:rPr lang="en-US" sz="1100" b="1" dirty="0">
                <a:solidFill>
                  <a:srgbClr val="000000"/>
                </a:solidFill>
              </a:rPr>
              <a:t>Slide 97     </a:t>
            </a:r>
            <a:r>
              <a:rPr lang="en-US" sz="1100" dirty="0">
                <a:solidFill>
                  <a:srgbClr val="000000"/>
                </a:solidFill>
              </a:rPr>
              <a:t>    </a:t>
            </a:r>
            <a:r>
              <a:rPr lang="en-US" sz="1100" i="1" dirty="0">
                <a:solidFill>
                  <a:srgbClr val="000000"/>
                </a:solidFill>
              </a:rPr>
              <a:t>USS INDIANAPOLIS (CA-35) Commemorating 75 Years</a:t>
            </a:r>
            <a:r>
              <a:rPr lang="en-US" sz="1100" dirty="0">
                <a:solidFill>
                  <a:srgbClr val="000000"/>
                </a:solidFill>
              </a:rPr>
              <a:t>, </a:t>
            </a:r>
            <a:r>
              <a:rPr lang="en-US" sz="1100" i="1" dirty="0">
                <a:solidFill>
                  <a:srgbClr val="000000"/>
                </a:solidFill>
              </a:rPr>
              <a:t>1945-2020</a:t>
            </a:r>
            <a:r>
              <a:rPr lang="en-US" sz="1100" dirty="0">
                <a:solidFill>
                  <a:srgbClr val="000000"/>
                </a:solidFill>
              </a:rPr>
              <a:t>. Sara </a:t>
            </a:r>
            <a:r>
              <a:rPr lang="en-US" sz="1100" dirty="0" err="1">
                <a:solidFill>
                  <a:srgbClr val="000000"/>
                </a:solidFill>
              </a:rPr>
              <a:t>Vladic</a:t>
            </a:r>
            <a:r>
              <a:rPr lang="en-US" sz="1100" dirty="0">
                <a:solidFill>
                  <a:srgbClr val="000000"/>
                </a:solidFill>
              </a:rPr>
              <a:t> &amp; Jane </a:t>
            </a:r>
            <a:r>
              <a:rPr lang="en-US" sz="1100" dirty="0" err="1">
                <a:solidFill>
                  <a:srgbClr val="000000"/>
                </a:solidFill>
              </a:rPr>
              <a:t>Goodall</a:t>
            </a:r>
            <a:r>
              <a:rPr lang="en-US" sz="1100" dirty="0">
                <a:solidFill>
                  <a:srgbClr val="000000"/>
                </a:solidFill>
              </a:rPr>
              <a:t>, 2020.</a:t>
            </a:r>
          </a:p>
          <a:p>
            <a:endParaRPr lang="en-US" sz="700" dirty="0">
              <a:solidFill>
                <a:srgbClr val="000000"/>
              </a:solidFill>
            </a:endParaRPr>
          </a:p>
          <a:p>
            <a:r>
              <a:rPr lang="en-US" sz="1200" b="1" dirty="0">
                <a:solidFill>
                  <a:srgbClr val="000000"/>
                </a:solidFill>
              </a:rPr>
              <a:t>Slide 99 A </a:t>
            </a:r>
            <a:r>
              <a:rPr lang="en-US" sz="1200" dirty="0">
                <a:solidFill>
                  <a:srgbClr val="000000"/>
                </a:solidFill>
              </a:rPr>
              <a:t>   Survivors and Sailors in uniform, </a:t>
            </a:r>
            <a:r>
              <a:rPr lang="en-US" sz="1200" dirty="0" err="1">
                <a:solidFill>
                  <a:srgbClr val="000000"/>
                </a:solidFill>
              </a:rPr>
              <a:t>fritzinger.smugmug.com</a:t>
            </a:r>
            <a:r>
              <a:rPr lang="en-US" sz="1200" dirty="0">
                <a:solidFill>
                  <a:srgbClr val="000000"/>
                </a:solidFill>
              </a:rPr>
              <a:t>, 2010</a:t>
            </a:r>
          </a:p>
          <a:p>
            <a:endParaRPr lang="en-US" sz="800" dirty="0">
              <a:solidFill>
                <a:srgbClr val="000000"/>
              </a:solidFill>
            </a:endParaRPr>
          </a:p>
          <a:p>
            <a:r>
              <a:rPr lang="en-US" sz="1200" b="1" dirty="0">
                <a:solidFill>
                  <a:srgbClr val="000000"/>
                </a:solidFill>
              </a:rPr>
              <a:t>Slide 99 B   </a:t>
            </a:r>
            <a:r>
              <a:rPr lang="en-US" sz="1200" dirty="0">
                <a:solidFill>
                  <a:srgbClr val="000000"/>
                </a:solidFill>
              </a:rPr>
              <a:t> Survivor Edgar Harrell, </a:t>
            </a:r>
            <a:r>
              <a:rPr lang="en-US" sz="1200" dirty="0" err="1">
                <a:solidFill>
                  <a:srgbClr val="000000"/>
                </a:solidFill>
              </a:rPr>
              <a:t>fritzinger.smugmug.com</a:t>
            </a:r>
            <a:r>
              <a:rPr lang="en-US" sz="1200" dirty="0">
                <a:solidFill>
                  <a:srgbClr val="000000"/>
                </a:solidFill>
              </a:rPr>
              <a:t> 2019</a:t>
            </a:r>
          </a:p>
          <a:p>
            <a:endParaRPr lang="en-US" sz="800" dirty="0">
              <a:solidFill>
                <a:srgbClr val="000000"/>
              </a:solidFill>
            </a:endParaRPr>
          </a:p>
          <a:p>
            <a:r>
              <a:rPr lang="en-US" sz="1200" b="1" dirty="0">
                <a:solidFill>
                  <a:srgbClr val="000000"/>
                </a:solidFill>
              </a:rPr>
              <a:t>Slide 99 C </a:t>
            </a:r>
            <a:r>
              <a:rPr lang="en-US" sz="1200" dirty="0">
                <a:solidFill>
                  <a:srgbClr val="000000"/>
                </a:solidFill>
              </a:rPr>
              <a:t>   Survivors and Indiana Governor Mike Pence, </a:t>
            </a:r>
            <a:r>
              <a:rPr lang="en-US" sz="1200" dirty="0" err="1">
                <a:solidFill>
                  <a:srgbClr val="000000"/>
                </a:solidFill>
              </a:rPr>
              <a:t>fritzinger.smugmug.com</a:t>
            </a:r>
            <a:r>
              <a:rPr lang="en-US" sz="1200" dirty="0">
                <a:solidFill>
                  <a:srgbClr val="000000"/>
                </a:solidFill>
              </a:rPr>
              <a:t>, 2013</a:t>
            </a:r>
          </a:p>
          <a:p>
            <a:endParaRPr lang="en-US" sz="800" dirty="0">
              <a:solidFill>
                <a:srgbClr val="000000"/>
              </a:solidFill>
            </a:endParaRPr>
          </a:p>
          <a:p>
            <a:r>
              <a:rPr lang="en-US" sz="1200" b="1" dirty="0">
                <a:solidFill>
                  <a:srgbClr val="000000"/>
                </a:solidFill>
              </a:rPr>
              <a:t>Slide 99 D </a:t>
            </a:r>
            <a:r>
              <a:rPr lang="en-US" sz="1200" dirty="0">
                <a:solidFill>
                  <a:srgbClr val="000000"/>
                </a:solidFill>
              </a:rPr>
              <a:t>   A Full House at the Hyatt Hotel in Indianapolis, </a:t>
            </a:r>
            <a:r>
              <a:rPr lang="en-US" sz="1200" dirty="0" err="1">
                <a:solidFill>
                  <a:srgbClr val="000000"/>
                </a:solidFill>
              </a:rPr>
              <a:t>fritzinger</a:t>
            </a:r>
            <a:r>
              <a:rPr lang="en-US" sz="1200" dirty="0">
                <a:solidFill>
                  <a:srgbClr val="000000"/>
                </a:solidFill>
              </a:rPr>
              <a:t> </a:t>
            </a:r>
            <a:r>
              <a:rPr lang="en-US" sz="1200" dirty="0" err="1">
                <a:solidFill>
                  <a:srgbClr val="000000"/>
                </a:solidFill>
              </a:rPr>
              <a:t>smugmug.com</a:t>
            </a:r>
            <a:r>
              <a:rPr lang="en-US" sz="1200" dirty="0">
                <a:solidFill>
                  <a:srgbClr val="000000"/>
                </a:solidFill>
              </a:rPr>
              <a:t> 2019</a:t>
            </a:r>
          </a:p>
          <a:p>
            <a:endParaRPr lang="en-US" sz="800" dirty="0">
              <a:solidFill>
                <a:srgbClr val="000000"/>
              </a:solidFill>
            </a:endParaRPr>
          </a:p>
          <a:p>
            <a:r>
              <a:rPr lang="en-US" sz="1200" b="1" dirty="0">
                <a:solidFill>
                  <a:srgbClr val="000000"/>
                </a:solidFill>
              </a:rPr>
              <a:t>Slide 100</a:t>
            </a:r>
            <a:r>
              <a:rPr lang="en-US" sz="1200" dirty="0">
                <a:solidFill>
                  <a:srgbClr val="000000"/>
                </a:solidFill>
              </a:rPr>
              <a:t>      Photograph of Desmond Doss, </a:t>
            </a:r>
            <a:r>
              <a:rPr lang="en-US" sz="1200" dirty="0" err="1">
                <a:solidFill>
                  <a:srgbClr val="000000"/>
                </a:solidFill>
              </a:rPr>
              <a:t>Jr</a:t>
            </a:r>
            <a:r>
              <a:rPr lang="en-US" sz="1200" dirty="0">
                <a:solidFill>
                  <a:srgbClr val="000000"/>
                </a:solidFill>
              </a:rPr>
              <a:t> / Atsuko Iida Pak / Jim Belcher, Jr.. Courtesy of Jim Belcher.</a:t>
            </a:r>
          </a:p>
          <a:p>
            <a:endParaRPr lang="en-US" sz="800" dirty="0">
              <a:solidFill>
                <a:srgbClr val="000000"/>
              </a:solidFill>
            </a:endParaRPr>
          </a:p>
          <a:p>
            <a:r>
              <a:rPr lang="en-US" sz="1200" b="1" dirty="0">
                <a:solidFill>
                  <a:srgbClr val="000000"/>
                </a:solidFill>
              </a:rPr>
              <a:t>Slide 101  </a:t>
            </a:r>
            <a:r>
              <a:rPr lang="en-US" sz="1200" dirty="0">
                <a:solidFill>
                  <a:srgbClr val="000000"/>
                </a:solidFill>
              </a:rPr>
              <a:t>    Three generations of the Belcher family at the USS </a:t>
            </a:r>
            <a:r>
              <a:rPr lang="en-US" sz="1200" i="1" dirty="0">
                <a:solidFill>
                  <a:srgbClr val="000000"/>
                </a:solidFill>
              </a:rPr>
              <a:t>Indianapolis</a:t>
            </a:r>
            <a:r>
              <a:rPr lang="en-US" sz="1200" dirty="0">
                <a:solidFill>
                  <a:srgbClr val="000000"/>
                </a:solidFill>
              </a:rPr>
              <a:t> Memorial on Canal Walk, Indianapolis, Indiana. Courtesy of Jim Belcher.</a:t>
            </a:r>
          </a:p>
          <a:p>
            <a:endParaRPr lang="en-US" sz="800" dirty="0">
              <a:solidFill>
                <a:srgbClr val="000000"/>
              </a:solidFill>
            </a:endParaRPr>
          </a:p>
          <a:p>
            <a:r>
              <a:rPr lang="en-US" sz="1200" b="1" dirty="0">
                <a:solidFill>
                  <a:srgbClr val="000000"/>
                </a:solidFill>
              </a:rPr>
              <a:t>Slide 102</a:t>
            </a:r>
            <a:r>
              <a:rPr lang="en-US" sz="1200" dirty="0">
                <a:solidFill>
                  <a:srgbClr val="000000"/>
                </a:solidFill>
              </a:rPr>
              <a:t>      USS </a:t>
            </a:r>
            <a:r>
              <a:rPr lang="en-US" sz="1200" i="1" dirty="0">
                <a:solidFill>
                  <a:srgbClr val="000000"/>
                </a:solidFill>
              </a:rPr>
              <a:t>Indianapolis</a:t>
            </a:r>
            <a:r>
              <a:rPr lang="en-US" sz="1200" dirty="0">
                <a:solidFill>
                  <a:srgbClr val="000000"/>
                </a:solidFill>
              </a:rPr>
              <a:t> Memorial, Canal Walk, Indianapolis, Indiana. Wikipedia.</a:t>
            </a:r>
          </a:p>
        </p:txBody>
      </p:sp>
      <p:pic>
        <p:nvPicPr>
          <p:cNvPr id="3" name="Picture 2"/>
          <p:cNvPicPr>
            <a:picLocks noChangeAspect="1"/>
          </p:cNvPicPr>
          <p:nvPr/>
        </p:nvPicPr>
        <p:blipFill>
          <a:blip r:embed="rId3"/>
          <a:stretch>
            <a:fillRect/>
          </a:stretch>
        </p:blipFill>
        <p:spPr>
          <a:xfrm>
            <a:off x="3954462" y="190500"/>
            <a:ext cx="4279900" cy="723900"/>
          </a:xfrm>
          <a:prstGeom prst="rect">
            <a:avLst/>
          </a:prstGeom>
        </p:spPr>
      </p:pic>
    </p:spTree>
    <p:extLst>
      <p:ext uri="{BB962C8B-B14F-4D97-AF65-F5344CB8AC3E}">
        <p14:creationId xmlns:p14="http://schemas.microsoft.com/office/powerpoint/2010/main" val="29325417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8914" name="Rectangle 8"/>
          <p:cNvSpPr>
            <a:spLocks noChangeArrowheads="1"/>
          </p:cNvSpPr>
          <p:nvPr/>
        </p:nvSpPr>
        <p:spPr bwMode="auto">
          <a:xfrm>
            <a:off x="1941512" y="914400"/>
            <a:ext cx="8305801" cy="538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endParaRPr lang="en-US" dirty="0">
              <a:solidFill>
                <a:schemeClr val="tx1"/>
              </a:solidFill>
              <a:latin typeface="Arial"/>
              <a:cs typeface="Arial"/>
            </a:endParaRPr>
          </a:p>
          <a:p>
            <a:pPr algn="ctr"/>
            <a:endParaRPr lang="en-US" sz="1100" b="1" dirty="0">
              <a:solidFill>
                <a:srgbClr val="000090"/>
              </a:solidFill>
              <a:latin typeface="Garamond" charset="0"/>
              <a:cs typeface="Garamond" charset="0"/>
            </a:endParaRPr>
          </a:p>
        </p:txBody>
      </p:sp>
      <p:sp>
        <p:nvSpPr>
          <p:cNvPr id="5" name="TextBox 4"/>
          <p:cNvSpPr txBox="1"/>
          <p:nvPr/>
        </p:nvSpPr>
        <p:spPr>
          <a:xfrm>
            <a:off x="2208213" y="381000"/>
            <a:ext cx="7772399" cy="646331"/>
          </a:xfrm>
          <a:prstGeom prst="rect">
            <a:avLst/>
          </a:prstGeom>
          <a:blipFill rotWithShape="1">
            <a:blip r:embed="rId3"/>
            <a:tile tx="0" ty="0" sx="100000" sy="100000" flip="none" algn="tl"/>
          </a:blipFill>
          <a:ln w="76200" cmpd="sng">
            <a:solidFill>
              <a:srgbClr val="FF000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FDR’s “Presidential Naval Reviews”</a:t>
            </a:r>
            <a:endParaRPr lang="en-US" sz="4400" i="1" dirty="0">
              <a:ln>
                <a:solidFill>
                  <a:srgbClr val="000000"/>
                </a:solidFill>
              </a:ln>
              <a:solidFill>
                <a:srgbClr val="000090"/>
              </a:solidFill>
              <a:latin typeface="Garamond"/>
              <a:cs typeface="Garamond"/>
            </a:endParaRPr>
          </a:p>
        </p:txBody>
      </p:sp>
      <p:pic>
        <p:nvPicPr>
          <p:cNvPr id="6" name="Picture 5"/>
          <p:cNvPicPr/>
          <p:nvPr/>
        </p:nvPicPr>
        <p:blipFill>
          <a:blip r:embed="rId4">
            <a:extLst>
              <a:ext uri="{28A0092B-C50C-407E-A947-70E740481C1C}">
                <a14:useLocalDpi xmlns:a14="http://schemas.microsoft.com/office/drawing/2010/main"/>
              </a:ext>
            </a:extLst>
          </a:blip>
          <a:srcRect/>
          <a:stretch>
            <a:fillRect/>
          </a:stretch>
        </p:blipFill>
        <p:spPr bwMode="auto">
          <a:xfrm>
            <a:off x="4052728" y="2458084"/>
            <a:ext cx="4083368" cy="4171315"/>
          </a:xfrm>
          <a:prstGeom prst="rect">
            <a:avLst/>
          </a:prstGeom>
          <a:noFill/>
          <a:ln w="15875" cap="flat">
            <a:solidFill>
              <a:srgbClr val="808080"/>
            </a:solidFill>
            <a:round/>
            <a:headEnd/>
            <a:tailEnd/>
          </a:ln>
          <a:effectLst/>
        </p:spPr>
      </p:pic>
      <p:sp>
        <p:nvSpPr>
          <p:cNvPr id="7" name="Text Box 1"/>
          <p:cNvSpPr txBox="1">
            <a:spLocks noChangeArrowheads="1"/>
          </p:cNvSpPr>
          <p:nvPr/>
        </p:nvSpPr>
        <p:spPr bwMode="auto">
          <a:xfrm>
            <a:off x="2472531" y="1524000"/>
            <a:ext cx="72437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680" cap="sq">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lnSpc>
                <a:spcPct val="90000"/>
              </a:lnSpc>
              <a:buClrTx/>
              <a:buFontTx/>
              <a:buNone/>
            </a:pPr>
            <a:r>
              <a:rPr lang="en-US" sz="2000" dirty="0">
                <a:solidFill>
                  <a:srgbClr val="262626"/>
                </a:solidFill>
                <a:latin typeface="Arial"/>
                <a:cs typeface="Arial"/>
              </a:rPr>
              <a:t>FDR also selected </a:t>
            </a:r>
            <a:r>
              <a:rPr lang="en-US" sz="2000" i="1" dirty="0">
                <a:solidFill>
                  <a:srgbClr val="262626"/>
                </a:solidFill>
                <a:latin typeface="Arial"/>
                <a:cs typeface="Arial"/>
              </a:rPr>
              <a:t>INDY</a:t>
            </a:r>
            <a:r>
              <a:rPr lang="en-US" sz="2000" dirty="0">
                <a:solidFill>
                  <a:srgbClr val="262626"/>
                </a:solidFill>
                <a:latin typeface="Arial"/>
                <a:cs typeface="Arial"/>
              </a:rPr>
              <a:t> to serve as a host ship for his review of selected air and naval forces of the United States Navy.</a:t>
            </a:r>
          </a:p>
          <a:p>
            <a:pPr eaLnBrk="1" hangingPunct="1">
              <a:lnSpc>
                <a:spcPct val="90000"/>
              </a:lnSpc>
              <a:buClrTx/>
              <a:buFontTx/>
              <a:buNone/>
            </a:pPr>
            <a:endParaRPr lang="en-US" sz="1400" dirty="0">
              <a:solidFill>
                <a:srgbClr val="262626"/>
              </a:solidFill>
              <a:latin typeface="Arial"/>
              <a:cs typeface="Arial"/>
            </a:endParaRP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379412" y="838200"/>
            <a:ext cx="11506200" cy="3462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sz="700" dirty="0">
              <a:solidFill>
                <a:srgbClr val="000000"/>
              </a:solidFill>
            </a:endParaRPr>
          </a:p>
          <a:p>
            <a:endParaRPr lang="en-US" sz="800" dirty="0">
              <a:solidFill>
                <a:srgbClr val="000000"/>
              </a:solidFill>
            </a:endParaRPr>
          </a:p>
          <a:p>
            <a:endParaRPr lang="en-US" sz="1100" b="1" dirty="0">
              <a:solidFill>
                <a:schemeClr val="tx1"/>
              </a:solidFill>
            </a:endParaRPr>
          </a:p>
          <a:p>
            <a:r>
              <a:rPr lang="en-US" sz="1100" b="1" dirty="0">
                <a:solidFill>
                  <a:schemeClr val="tx1"/>
                </a:solidFill>
              </a:rPr>
              <a:t>Slide 104    </a:t>
            </a:r>
            <a:r>
              <a:rPr lang="en-US" sz="1100" dirty="0">
                <a:solidFill>
                  <a:srgbClr val="000000"/>
                </a:solidFill>
              </a:rPr>
              <a:t>  </a:t>
            </a:r>
            <a:r>
              <a:rPr lang="en-US" sz="1100" i="1" dirty="0">
                <a:solidFill>
                  <a:srgbClr val="000000"/>
                </a:solidFill>
              </a:rPr>
              <a:t>Indianapolis</a:t>
            </a:r>
            <a:r>
              <a:rPr lang="en-US" sz="1100" dirty="0">
                <a:solidFill>
                  <a:srgbClr val="000000"/>
                </a:solidFill>
              </a:rPr>
              <a:t> off Mare Island, 10 July 1945. Bureau of Ships Collection,  National Archives. </a:t>
            </a:r>
          </a:p>
          <a:p>
            <a:endParaRPr lang="en-US" sz="800" dirty="0">
              <a:solidFill>
                <a:srgbClr val="000000"/>
              </a:solidFill>
            </a:endParaRPr>
          </a:p>
          <a:p>
            <a:r>
              <a:rPr lang="en-US" sz="1100" b="1" dirty="0">
                <a:solidFill>
                  <a:srgbClr val="000000"/>
                </a:solidFill>
              </a:rPr>
              <a:t>Slide 105   </a:t>
            </a:r>
            <a:r>
              <a:rPr lang="en-US" sz="1100" dirty="0">
                <a:solidFill>
                  <a:srgbClr val="000000"/>
                </a:solidFill>
              </a:rPr>
              <a:t>   USS </a:t>
            </a:r>
            <a:r>
              <a:rPr lang="en-US" sz="1100" i="1" dirty="0">
                <a:solidFill>
                  <a:srgbClr val="000000"/>
                </a:solidFill>
              </a:rPr>
              <a:t>Indianapolis</a:t>
            </a:r>
            <a:r>
              <a:rPr lang="en-US" sz="1100" dirty="0">
                <a:solidFill>
                  <a:srgbClr val="000000"/>
                </a:solidFill>
              </a:rPr>
              <a:t> wreck site, hull number, at the bottom of the Philippine Sea. Photo Courtesy of Vulcan, Inc.</a:t>
            </a:r>
          </a:p>
          <a:p>
            <a:endParaRPr lang="en-US" sz="800" dirty="0">
              <a:solidFill>
                <a:srgbClr val="000000"/>
              </a:solidFill>
            </a:endParaRPr>
          </a:p>
          <a:p>
            <a:r>
              <a:rPr lang="en-US" sz="1100" b="1" dirty="0">
                <a:solidFill>
                  <a:srgbClr val="000000"/>
                </a:solidFill>
              </a:rPr>
              <a:t>Slide 106    </a:t>
            </a:r>
            <a:r>
              <a:rPr lang="en-US" sz="1100" dirty="0">
                <a:solidFill>
                  <a:srgbClr val="000000"/>
                </a:solidFill>
              </a:rPr>
              <a:t>  USS </a:t>
            </a:r>
            <a:r>
              <a:rPr lang="en-US" sz="1100" i="1" dirty="0">
                <a:solidFill>
                  <a:srgbClr val="000000"/>
                </a:solidFill>
              </a:rPr>
              <a:t>Indianapolis</a:t>
            </a:r>
            <a:r>
              <a:rPr lang="en-US" sz="1100" dirty="0">
                <a:solidFill>
                  <a:srgbClr val="000000"/>
                </a:solidFill>
              </a:rPr>
              <a:t> wreck site, anchor, at the bottom of the Philippine Sea. Photo Courtesy of Vulcan, Inc.</a:t>
            </a:r>
          </a:p>
          <a:p>
            <a:endParaRPr lang="en-US" sz="800" dirty="0">
              <a:solidFill>
                <a:srgbClr val="000000"/>
              </a:solidFill>
            </a:endParaRPr>
          </a:p>
          <a:p>
            <a:r>
              <a:rPr lang="en-US" sz="1100" b="1" dirty="0">
                <a:solidFill>
                  <a:srgbClr val="000000"/>
                </a:solidFill>
              </a:rPr>
              <a:t>Slide 107    </a:t>
            </a:r>
            <a:r>
              <a:rPr lang="en-US" sz="1100" dirty="0">
                <a:solidFill>
                  <a:srgbClr val="000000"/>
                </a:solidFill>
              </a:rPr>
              <a:t>  USS </a:t>
            </a:r>
            <a:r>
              <a:rPr lang="en-US" sz="1100" i="1" dirty="0">
                <a:solidFill>
                  <a:srgbClr val="000000"/>
                </a:solidFill>
              </a:rPr>
              <a:t>Indianapolis</a:t>
            </a:r>
            <a:r>
              <a:rPr lang="en-US" sz="1100" dirty="0">
                <a:solidFill>
                  <a:srgbClr val="000000"/>
                </a:solidFill>
              </a:rPr>
              <a:t> wreck site, gun mount, at the bottom of the Philippine Sea. Photo Courtesy of Vulcan, Inc.</a:t>
            </a:r>
          </a:p>
          <a:p>
            <a:endParaRPr lang="en-US" sz="800" dirty="0">
              <a:solidFill>
                <a:srgbClr val="000000"/>
              </a:solidFill>
            </a:endParaRPr>
          </a:p>
          <a:p>
            <a:r>
              <a:rPr lang="en-US" sz="1100" b="1" dirty="0">
                <a:solidFill>
                  <a:srgbClr val="000000"/>
                </a:solidFill>
              </a:rPr>
              <a:t>Slide 108    </a:t>
            </a:r>
            <a:r>
              <a:rPr lang="en-US" sz="1100" dirty="0">
                <a:solidFill>
                  <a:srgbClr val="000000"/>
                </a:solidFill>
              </a:rPr>
              <a:t>  USS </a:t>
            </a:r>
            <a:r>
              <a:rPr lang="en-US" sz="1100" i="1" dirty="0">
                <a:solidFill>
                  <a:srgbClr val="000000"/>
                </a:solidFill>
              </a:rPr>
              <a:t>Indianapolis</a:t>
            </a:r>
            <a:r>
              <a:rPr lang="en-US" sz="1100" dirty="0">
                <a:solidFill>
                  <a:srgbClr val="000000"/>
                </a:solidFill>
              </a:rPr>
              <a:t> wreck site, at the bottom of the Philippine Sea. Photo Courtesy of Vulcan, Inc.</a:t>
            </a:r>
          </a:p>
          <a:p>
            <a:endParaRPr lang="en-US" sz="800" dirty="0">
              <a:solidFill>
                <a:srgbClr val="000000"/>
              </a:solidFill>
            </a:endParaRPr>
          </a:p>
          <a:p>
            <a:r>
              <a:rPr lang="en-US" sz="1100" b="1" dirty="0">
                <a:solidFill>
                  <a:srgbClr val="000000"/>
                </a:solidFill>
              </a:rPr>
              <a:t>Slide 109</a:t>
            </a:r>
            <a:r>
              <a:rPr lang="en-US" sz="1100" dirty="0">
                <a:solidFill>
                  <a:srgbClr val="000000"/>
                </a:solidFill>
              </a:rPr>
              <a:t>      USS </a:t>
            </a:r>
            <a:r>
              <a:rPr lang="en-US" sz="1100" i="1" dirty="0">
                <a:solidFill>
                  <a:srgbClr val="000000"/>
                </a:solidFill>
              </a:rPr>
              <a:t>Indianapolis</a:t>
            </a:r>
            <a:r>
              <a:rPr lang="en-US" sz="1100" dirty="0">
                <a:solidFill>
                  <a:srgbClr val="000000"/>
                </a:solidFill>
              </a:rPr>
              <a:t> wreck site, spare parts box, at the bottom of the Philippine Sea. Photo Courtesy of Vulcan, Inc.</a:t>
            </a:r>
          </a:p>
          <a:p>
            <a:endParaRPr lang="en-US" sz="800" dirty="0">
              <a:solidFill>
                <a:srgbClr val="000000"/>
              </a:solidFill>
            </a:endParaRPr>
          </a:p>
          <a:p>
            <a:r>
              <a:rPr lang="en-US" sz="1100" b="1" dirty="0">
                <a:solidFill>
                  <a:srgbClr val="000000"/>
                </a:solidFill>
              </a:rPr>
              <a:t>Slide 112 A </a:t>
            </a:r>
            <a:r>
              <a:rPr lang="en-US" sz="1100" dirty="0">
                <a:solidFill>
                  <a:srgbClr val="000000"/>
                </a:solidFill>
              </a:rPr>
              <a:t>  Congressional Gold Medal description. U.S. Mint.</a:t>
            </a:r>
          </a:p>
          <a:p>
            <a:endParaRPr lang="en-US" sz="800" dirty="0">
              <a:solidFill>
                <a:srgbClr val="000000"/>
              </a:solidFill>
            </a:endParaRPr>
          </a:p>
          <a:p>
            <a:r>
              <a:rPr lang="en-US" sz="1100" b="1" dirty="0">
                <a:solidFill>
                  <a:srgbClr val="000000"/>
                </a:solidFill>
              </a:rPr>
              <a:t>Slide 112 B </a:t>
            </a:r>
            <a:r>
              <a:rPr lang="en-US" sz="1100" dirty="0">
                <a:solidFill>
                  <a:srgbClr val="000000"/>
                </a:solidFill>
              </a:rPr>
              <a:t>  Congressional Gold Medal Ceremony. Photo courtesy of Earl Henry, Jr. </a:t>
            </a:r>
            <a:endParaRPr lang="en-US" sz="1100" dirty="0"/>
          </a:p>
          <a:p>
            <a:endParaRPr lang="en-US" sz="800" dirty="0">
              <a:solidFill>
                <a:srgbClr val="000000"/>
              </a:solidFill>
            </a:endParaRPr>
          </a:p>
          <a:p>
            <a:r>
              <a:rPr lang="en-US" sz="1100" b="1" dirty="0">
                <a:solidFill>
                  <a:srgbClr val="000000"/>
                </a:solidFill>
              </a:rPr>
              <a:t>Slide 116</a:t>
            </a:r>
            <a:r>
              <a:rPr lang="en-US" sz="1100" dirty="0">
                <a:solidFill>
                  <a:srgbClr val="000000"/>
                </a:solidFill>
              </a:rPr>
              <a:t>       USS </a:t>
            </a:r>
            <a:r>
              <a:rPr lang="en-US" sz="1100" i="1" dirty="0">
                <a:solidFill>
                  <a:srgbClr val="000000"/>
                </a:solidFill>
              </a:rPr>
              <a:t>Indianapolis</a:t>
            </a:r>
            <a:r>
              <a:rPr lang="en-US" sz="1100" dirty="0">
                <a:solidFill>
                  <a:srgbClr val="000000"/>
                </a:solidFill>
              </a:rPr>
              <a:t> in popular culture. USS INDIANAPOLIS (CA-35) Commemorating 75 Years, 1945-2020. Sara </a:t>
            </a:r>
            <a:r>
              <a:rPr lang="en-US" sz="1100" dirty="0" err="1">
                <a:solidFill>
                  <a:srgbClr val="000000"/>
                </a:solidFill>
              </a:rPr>
              <a:t>Vladic</a:t>
            </a:r>
            <a:r>
              <a:rPr lang="en-US" sz="1100" dirty="0">
                <a:solidFill>
                  <a:srgbClr val="000000"/>
                </a:solidFill>
              </a:rPr>
              <a:t> &amp; Jane </a:t>
            </a:r>
            <a:r>
              <a:rPr lang="en-US" sz="1100" dirty="0" err="1">
                <a:solidFill>
                  <a:srgbClr val="000000"/>
                </a:solidFill>
              </a:rPr>
              <a:t>Goodall</a:t>
            </a:r>
            <a:r>
              <a:rPr lang="en-US" sz="1100" dirty="0">
                <a:solidFill>
                  <a:srgbClr val="000000"/>
                </a:solidFill>
              </a:rPr>
              <a:t>, 2020.</a:t>
            </a:r>
          </a:p>
          <a:p>
            <a:endParaRPr lang="en-US" sz="1600" dirty="0">
              <a:solidFill>
                <a:srgbClr val="000000"/>
              </a:solidFill>
            </a:endParaRPr>
          </a:p>
          <a:p>
            <a:endParaRPr lang="en-US" sz="1400" dirty="0">
              <a:solidFill>
                <a:srgbClr val="000000"/>
              </a:solidFill>
            </a:endParaRPr>
          </a:p>
        </p:txBody>
      </p:sp>
      <p:pic>
        <p:nvPicPr>
          <p:cNvPr id="2" name="Picture 1"/>
          <p:cNvPicPr>
            <a:picLocks noChangeAspect="1"/>
          </p:cNvPicPr>
          <p:nvPr/>
        </p:nvPicPr>
        <p:blipFill>
          <a:blip r:embed="rId3"/>
          <a:stretch>
            <a:fillRect/>
          </a:stretch>
        </p:blipFill>
        <p:spPr>
          <a:xfrm>
            <a:off x="3954462" y="190500"/>
            <a:ext cx="4279900" cy="723900"/>
          </a:xfrm>
          <a:prstGeom prst="rect">
            <a:avLst/>
          </a:prstGeom>
        </p:spPr>
      </p:pic>
    </p:spTree>
    <p:extLst>
      <p:ext uri="{BB962C8B-B14F-4D97-AF65-F5344CB8AC3E}">
        <p14:creationId xmlns:p14="http://schemas.microsoft.com/office/powerpoint/2010/main" val="3946300789"/>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1751012" y="1826836"/>
            <a:ext cx="8686800"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Arial"/>
                <a:cs typeface="Arial"/>
              </a:rPr>
              <a:t>USS </a:t>
            </a:r>
            <a:r>
              <a:rPr lang="en-US" i="1" dirty="0">
                <a:solidFill>
                  <a:schemeClr val="tx1"/>
                </a:solidFill>
                <a:latin typeface="Arial"/>
                <a:cs typeface="Arial"/>
              </a:rPr>
              <a:t>Indianapolis</a:t>
            </a:r>
            <a:r>
              <a:rPr lang="en-US" dirty="0">
                <a:solidFill>
                  <a:schemeClr val="tx1"/>
                </a:solidFill>
                <a:latin typeface="Arial"/>
                <a:cs typeface="Arial"/>
              </a:rPr>
              <a:t> CA-35 Legacy Organization appreciates the time you’ve spent learning about Indy’s legendary story.</a:t>
            </a:r>
          </a:p>
          <a:p>
            <a:endParaRPr lang="en-US" sz="600" dirty="0">
              <a:solidFill>
                <a:schemeClr val="tx1"/>
              </a:solidFill>
              <a:latin typeface="Arial"/>
              <a:cs typeface="Arial"/>
            </a:endParaRPr>
          </a:p>
          <a:p>
            <a:r>
              <a:rPr lang="en-US" dirty="0">
                <a:solidFill>
                  <a:schemeClr val="tx1"/>
                </a:solidFill>
                <a:latin typeface="Arial"/>
                <a:cs typeface="Arial"/>
              </a:rPr>
              <a:t>We encourage you to spread the word and share what you have learned here about this storied ship and the 1,195 who sailed on its last voyage.</a:t>
            </a:r>
          </a:p>
          <a:p>
            <a:endParaRPr lang="en-US" sz="600" dirty="0">
              <a:solidFill>
                <a:schemeClr val="tx1"/>
              </a:solidFill>
              <a:latin typeface="Arial"/>
              <a:cs typeface="Arial"/>
            </a:endParaRPr>
          </a:p>
          <a:p>
            <a:r>
              <a:rPr lang="en-US" dirty="0">
                <a:solidFill>
                  <a:schemeClr val="tx1"/>
                </a:solidFill>
                <a:latin typeface="Arial"/>
                <a:cs typeface="Arial"/>
              </a:rPr>
              <a:t>The sacrifices of all of our military servicemen and women are important for all Americans to remember, honor and cherish.</a:t>
            </a:r>
          </a:p>
          <a:p>
            <a:endParaRPr lang="en-US" sz="600" dirty="0">
              <a:solidFill>
                <a:schemeClr val="tx1"/>
              </a:solidFill>
              <a:latin typeface="Arial"/>
              <a:cs typeface="Arial"/>
            </a:endParaRPr>
          </a:p>
          <a:p>
            <a:r>
              <a:rPr lang="en-US" dirty="0">
                <a:solidFill>
                  <a:schemeClr val="tx1"/>
                </a:solidFill>
                <a:latin typeface="Arial"/>
                <a:cs typeface="Arial"/>
              </a:rPr>
              <a:t>Our freedoms have been bought and paid for by our brave veterans.</a:t>
            </a:r>
          </a:p>
          <a:p>
            <a:endParaRPr lang="en-US" sz="600" dirty="0">
              <a:solidFill>
                <a:schemeClr val="tx1"/>
              </a:solidFill>
              <a:latin typeface="Arial"/>
              <a:cs typeface="Arial"/>
            </a:endParaRPr>
          </a:p>
          <a:p>
            <a:r>
              <a:rPr lang="en-US" dirty="0">
                <a:solidFill>
                  <a:schemeClr val="tx1"/>
                </a:solidFill>
                <a:latin typeface="Arial"/>
                <a:cs typeface="Arial"/>
              </a:rPr>
              <a:t>For more information about </a:t>
            </a:r>
            <a:r>
              <a:rPr lang="en-US" i="1" dirty="0">
                <a:solidFill>
                  <a:schemeClr val="tx1"/>
                </a:solidFill>
                <a:latin typeface="Arial"/>
                <a:cs typeface="Arial"/>
              </a:rPr>
              <a:t>Indy</a:t>
            </a:r>
            <a:r>
              <a:rPr lang="en-US" dirty="0">
                <a:solidFill>
                  <a:schemeClr val="tx1"/>
                </a:solidFill>
                <a:latin typeface="Arial"/>
                <a:cs typeface="Arial"/>
              </a:rPr>
              <a:t> and its Legacy Organization, please visit our website at:</a:t>
            </a:r>
          </a:p>
        </p:txBody>
      </p:sp>
      <p:sp>
        <p:nvSpPr>
          <p:cNvPr id="5" name="TextBox 4"/>
          <p:cNvSpPr txBox="1"/>
          <p:nvPr/>
        </p:nvSpPr>
        <p:spPr>
          <a:xfrm>
            <a:off x="3314198" y="533400"/>
            <a:ext cx="5560428"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b="1" i="1" dirty="0">
                <a:ln>
                  <a:solidFill>
                    <a:srgbClr val="000000"/>
                  </a:solidFill>
                </a:ln>
                <a:solidFill>
                  <a:srgbClr val="000000"/>
                </a:solidFill>
                <a:latin typeface="Garamond"/>
                <a:cs typeface="Garamond"/>
              </a:rPr>
              <a:t> </a:t>
            </a:r>
            <a:r>
              <a:rPr lang="en-US" sz="3600" b="1" dirty="0">
                <a:ln>
                  <a:solidFill>
                    <a:srgbClr val="000000"/>
                  </a:solidFill>
                </a:ln>
                <a:solidFill>
                  <a:srgbClr val="000000"/>
                </a:solidFill>
                <a:latin typeface="Garamond"/>
                <a:cs typeface="Garamond"/>
              </a:rPr>
              <a:t>THANK YOU</a:t>
            </a:r>
          </a:p>
        </p:txBody>
      </p:sp>
      <p:sp>
        <p:nvSpPr>
          <p:cNvPr id="7" name="Rectangle 8"/>
          <p:cNvSpPr>
            <a:spLocks noChangeArrowheads="1"/>
          </p:cNvSpPr>
          <p:nvPr/>
        </p:nvSpPr>
        <p:spPr bwMode="auto">
          <a:xfrm>
            <a:off x="533985" y="5105400"/>
            <a:ext cx="11120854"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tx1"/>
                </a:solidFill>
                <a:latin typeface="Garamond" charset="0"/>
                <a:cs typeface="Garamond" charset="0"/>
              </a:rPr>
              <a:t>www.ussindianapolis.com</a:t>
            </a:r>
          </a:p>
        </p:txBody>
      </p:sp>
    </p:spTree>
    <p:extLst>
      <p:ext uri="{BB962C8B-B14F-4D97-AF65-F5344CB8AC3E}">
        <p14:creationId xmlns:p14="http://schemas.microsoft.com/office/powerpoint/2010/main" val="144924680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293812" y="3657600"/>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rgbClr val="000000"/>
                </a:solidFill>
                <a:latin typeface="Arial"/>
                <a:cs typeface="Arial"/>
              </a:rPr>
              <a:t>                        </a:t>
            </a:r>
            <a:r>
              <a:rPr lang="en-US" sz="2000" b="1" dirty="0">
                <a:solidFill>
                  <a:srgbClr val="000000"/>
                </a:solidFill>
                <a:latin typeface="Arial"/>
                <a:cs typeface="Arial"/>
              </a:rPr>
              <a:t>1933 - Panama Canal transition</a:t>
            </a:r>
          </a:p>
        </p:txBody>
      </p:sp>
      <p:sp>
        <p:nvSpPr>
          <p:cNvPr id="5" name="TextBox 4"/>
          <p:cNvSpPr txBox="1">
            <a:spLocks noChangeArrowheads="1"/>
          </p:cNvSpPr>
          <p:nvPr/>
        </p:nvSpPr>
        <p:spPr bwMode="auto">
          <a:xfrm>
            <a:off x="1293812" y="4267200"/>
            <a:ext cx="9220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rgbClr val="000000"/>
                </a:solidFill>
                <a:latin typeface="Arial"/>
                <a:cs typeface="Arial"/>
              </a:rPr>
              <a:t>                        </a:t>
            </a:r>
            <a:r>
              <a:rPr lang="en-US" sz="2000" b="1" dirty="0">
                <a:solidFill>
                  <a:srgbClr val="000000"/>
                </a:solidFill>
                <a:latin typeface="Arial"/>
                <a:cs typeface="Arial"/>
              </a:rPr>
              <a:t>1934 - Embarked FDR to Brazil, Argentina &amp; Uruguay</a:t>
            </a:r>
          </a:p>
        </p:txBody>
      </p:sp>
      <p:sp>
        <p:nvSpPr>
          <p:cNvPr id="6" name="TextBox 5"/>
          <p:cNvSpPr txBox="1">
            <a:spLocks noChangeArrowheads="1"/>
          </p:cNvSpPr>
          <p:nvPr/>
        </p:nvSpPr>
        <p:spPr bwMode="auto">
          <a:xfrm>
            <a:off x="1293812" y="5342930"/>
            <a:ext cx="91439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600" dirty="0">
                <a:solidFill>
                  <a:srgbClr val="000000"/>
                </a:solidFill>
                <a:latin typeface="Arial"/>
                <a:cs typeface="Arial"/>
              </a:rPr>
              <a:t>                                         </a:t>
            </a:r>
            <a:r>
              <a:rPr lang="en-US" sz="2000" b="1" dirty="0">
                <a:solidFill>
                  <a:srgbClr val="000000"/>
                </a:solidFill>
                <a:latin typeface="Arial"/>
                <a:cs typeface="Arial"/>
              </a:rPr>
              <a:t>Crossing the Line Ceremony</a:t>
            </a:r>
          </a:p>
        </p:txBody>
      </p:sp>
      <p:sp>
        <p:nvSpPr>
          <p:cNvPr id="7" name="TextBox 6"/>
          <p:cNvSpPr txBox="1">
            <a:spLocks noChangeArrowheads="1"/>
          </p:cNvSpPr>
          <p:nvPr/>
        </p:nvSpPr>
        <p:spPr bwMode="auto">
          <a:xfrm>
            <a:off x="1293812" y="4885730"/>
            <a:ext cx="9067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rgbClr val="000000"/>
                </a:solidFill>
                <a:latin typeface="Arial"/>
                <a:cs typeface="Arial"/>
              </a:rPr>
              <a:t>                  </a:t>
            </a:r>
            <a:r>
              <a:rPr lang="en-US" sz="2000" dirty="0">
                <a:solidFill>
                  <a:srgbClr val="000000"/>
                </a:solidFill>
                <a:latin typeface="Arial"/>
                <a:cs typeface="Arial"/>
              </a:rPr>
              <a:t>    </a:t>
            </a:r>
            <a:r>
              <a:rPr lang="en-US" sz="2000" b="1" dirty="0">
                <a:solidFill>
                  <a:srgbClr val="000000"/>
                </a:solidFill>
                <a:latin typeface="Arial"/>
                <a:cs typeface="Arial"/>
              </a:rPr>
              <a:t> 1936 - South American “Good Neighbor” Tou</a:t>
            </a:r>
            <a:r>
              <a:rPr lang="en-US" sz="2000" dirty="0">
                <a:solidFill>
                  <a:srgbClr val="000000"/>
                </a:solidFill>
                <a:latin typeface="Arial"/>
                <a:cs typeface="Arial"/>
              </a:rPr>
              <a:t>r</a:t>
            </a:r>
          </a:p>
        </p:txBody>
      </p:sp>
      <p:sp>
        <p:nvSpPr>
          <p:cNvPr id="8" name="TextBox 7"/>
          <p:cNvSpPr txBox="1"/>
          <p:nvPr/>
        </p:nvSpPr>
        <p:spPr>
          <a:xfrm>
            <a:off x="2894012" y="685800"/>
            <a:ext cx="6400800" cy="646331"/>
          </a:xfrm>
          <a:prstGeom prst="rect">
            <a:avLst/>
          </a:prstGeom>
          <a:blipFill rotWithShape="1">
            <a:blip r:embed="rId3"/>
            <a:tile tx="0" ty="0" sx="100000" sy="100000" flip="none" algn="tl"/>
          </a:blipFill>
          <a:ln w="76200" cmpd="sng">
            <a:solidFill>
              <a:srgbClr val="FF000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FDR’s “Key Cruises on Indy”</a:t>
            </a:r>
            <a:endParaRPr lang="en-US" sz="3600" i="1" dirty="0">
              <a:ln>
                <a:solidFill>
                  <a:srgbClr val="000000"/>
                </a:solidFill>
              </a:ln>
              <a:solidFill>
                <a:srgbClr val="000090"/>
              </a:solidFill>
              <a:latin typeface="Garamond"/>
              <a:cs typeface="Garamond"/>
            </a:endParaRPr>
          </a:p>
        </p:txBody>
      </p:sp>
      <p:sp>
        <p:nvSpPr>
          <p:cNvPr id="9" name="TextBox 8"/>
          <p:cNvSpPr txBox="1">
            <a:spLocks noChangeArrowheads="1"/>
          </p:cNvSpPr>
          <p:nvPr/>
        </p:nvSpPr>
        <p:spPr bwMode="auto">
          <a:xfrm>
            <a:off x="2532062" y="1905000"/>
            <a:ext cx="691515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rgbClr val="000000"/>
                </a:solidFill>
                <a:latin typeface="Arial"/>
                <a:cs typeface="Arial"/>
              </a:rPr>
              <a:t>Throughout FDR’s</a:t>
            </a:r>
            <a:r>
              <a:rPr lang="en-US" sz="2000" b="1" dirty="0">
                <a:solidFill>
                  <a:srgbClr val="000000"/>
                </a:solidFill>
                <a:latin typeface="Arial"/>
                <a:cs typeface="Arial"/>
              </a:rPr>
              <a:t> </a:t>
            </a:r>
            <a:r>
              <a:rPr lang="en-US" sz="2000" dirty="0">
                <a:solidFill>
                  <a:srgbClr val="000000"/>
                </a:solidFill>
                <a:latin typeface="Arial"/>
                <a:cs typeface="Arial"/>
              </a:rPr>
              <a:t>presidency, he</a:t>
            </a:r>
            <a:r>
              <a:rPr lang="en-US" sz="2000" b="1" dirty="0">
                <a:solidFill>
                  <a:srgbClr val="000000"/>
                </a:solidFill>
                <a:latin typeface="Arial"/>
                <a:cs typeface="Arial"/>
              </a:rPr>
              <a:t> </a:t>
            </a:r>
            <a:r>
              <a:rPr lang="en-US" sz="2000" dirty="0">
                <a:solidFill>
                  <a:srgbClr val="000000"/>
                </a:solidFill>
                <a:latin typeface="Arial"/>
                <a:cs typeface="Arial"/>
              </a:rPr>
              <a:t>often selected USS </a:t>
            </a:r>
            <a:r>
              <a:rPr lang="en-US" sz="2000" i="1" dirty="0">
                <a:solidFill>
                  <a:srgbClr val="000000"/>
                </a:solidFill>
                <a:latin typeface="Arial"/>
                <a:cs typeface="Arial"/>
              </a:rPr>
              <a:t>Indianapolis</a:t>
            </a:r>
            <a:r>
              <a:rPr lang="en-US" sz="2000" dirty="0">
                <a:solidFill>
                  <a:srgbClr val="000000"/>
                </a:solidFill>
                <a:latin typeface="Arial"/>
                <a:cs typeface="Arial"/>
              </a:rPr>
              <a:t> (CA-35) to host multiple Presidential Cruises for himself and his guests. </a:t>
            </a:r>
          </a:p>
          <a:p>
            <a:r>
              <a:rPr lang="en-US" sz="2000" dirty="0">
                <a:solidFill>
                  <a:srgbClr val="000000"/>
                </a:solidFill>
                <a:latin typeface="Arial"/>
                <a:cs typeface="Arial"/>
              </a:rPr>
              <a:t> </a:t>
            </a:r>
          </a:p>
          <a:p>
            <a:r>
              <a:rPr lang="en-US" sz="2000" dirty="0">
                <a:solidFill>
                  <a:srgbClr val="000000"/>
                </a:solidFill>
                <a:latin typeface="Arial"/>
                <a:cs typeface="Arial"/>
              </a:rPr>
              <a:t>Most notably, these cruises included:</a:t>
            </a:r>
            <a:endParaRPr lang="en-US" sz="2000" b="1" dirty="0">
              <a:solidFill>
                <a:srgbClr val="000000"/>
              </a:solidFill>
              <a:latin typeface="Arial"/>
              <a:cs typeface="Aria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1827212" y="2362200"/>
            <a:ext cx="84963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680" cap="sq">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lnSpc>
                <a:spcPct val="90000"/>
              </a:lnSpc>
              <a:buClrTx/>
              <a:buFontTx/>
              <a:buNone/>
            </a:pPr>
            <a:r>
              <a:rPr lang="en-US" sz="2000" dirty="0">
                <a:solidFill>
                  <a:srgbClr val="262626"/>
                </a:solidFill>
                <a:latin typeface="Arial"/>
                <a:cs typeface="Arial"/>
              </a:rPr>
              <a:t>USS </a:t>
            </a:r>
            <a:r>
              <a:rPr lang="en-US" i="1" dirty="0">
                <a:solidFill>
                  <a:srgbClr val="262626"/>
                </a:solidFill>
                <a:latin typeface="Arial"/>
                <a:cs typeface="Arial"/>
              </a:rPr>
              <a:t>Indianapolis</a:t>
            </a:r>
            <a:r>
              <a:rPr lang="en-US" sz="2000" dirty="0">
                <a:solidFill>
                  <a:srgbClr val="262626"/>
                </a:solidFill>
                <a:latin typeface="Arial"/>
                <a:cs typeface="Arial"/>
              </a:rPr>
              <a:t> (CA-35) was a fast, sleek and beautiful ship that could proudly carry the President of the United States and his guests anywhere with understated elegance.</a:t>
            </a:r>
          </a:p>
          <a:p>
            <a:pPr eaLnBrk="1" hangingPunct="1">
              <a:lnSpc>
                <a:spcPct val="90000"/>
              </a:lnSpc>
              <a:buClrTx/>
              <a:buFontTx/>
              <a:buNone/>
            </a:pPr>
            <a:endParaRPr lang="en-US" sz="2000" dirty="0">
              <a:solidFill>
                <a:srgbClr val="262626"/>
              </a:solidFill>
              <a:latin typeface="Arial"/>
              <a:cs typeface="Arial"/>
            </a:endParaRPr>
          </a:p>
          <a:p>
            <a:pPr eaLnBrk="1" hangingPunct="1">
              <a:lnSpc>
                <a:spcPct val="90000"/>
              </a:lnSpc>
              <a:buClrTx/>
            </a:pPr>
            <a:r>
              <a:rPr lang="en-US" sz="2000" dirty="0">
                <a:solidFill>
                  <a:srgbClr val="262626"/>
                </a:solidFill>
                <a:latin typeface="Arial"/>
                <a:cs typeface="Arial"/>
              </a:rPr>
              <a:t>She had a beautiful polished teak wood deck area on the quarterdeck (</a:t>
            </a:r>
            <a:r>
              <a:rPr lang="en-US" sz="2000" i="1" dirty="0">
                <a:solidFill>
                  <a:srgbClr val="262626"/>
                </a:solidFill>
                <a:latin typeface="Arial"/>
                <a:cs typeface="Arial"/>
              </a:rPr>
              <a:t>great for dancing and special events</a:t>
            </a:r>
            <a:r>
              <a:rPr lang="en-US" sz="2000" dirty="0">
                <a:solidFill>
                  <a:srgbClr val="262626"/>
                </a:solidFill>
                <a:latin typeface="Arial"/>
                <a:cs typeface="Arial"/>
              </a:rPr>
              <a:t>) and her rails were often decorated with Japanese lantern lights.</a:t>
            </a: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pPr>
            <a:r>
              <a:rPr lang="en-US" sz="2000" dirty="0">
                <a:solidFill>
                  <a:srgbClr val="262626"/>
                </a:solidFill>
                <a:latin typeface="Arial"/>
                <a:cs typeface="Arial"/>
              </a:rPr>
              <a:t>But, she was more than just an </a:t>
            </a:r>
            <a:r>
              <a:rPr lang="en-US" sz="2000" b="1" dirty="0">
                <a:solidFill>
                  <a:srgbClr val="262626"/>
                </a:solidFill>
                <a:latin typeface="Arial"/>
                <a:cs typeface="Arial"/>
              </a:rPr>
              <a:t>Elegant Ship </a:t>
            </a:r>
            <a:r>
              <a:rPr lang="mr-IN" sz="2000" i="1" dirty="0">
                <a:solidFill>
                  <a:srgbClr val="262626"/>
                </a:solidFill>
                <a:latin typeface="Arial"/>
                <a:cs typeface="Arial"/>
              </a:rPr>
              <a:t>……</a:t>
            </a:r>
            <a:r>
              <a:rPr lang="en-US" sz="2000" i="1" dirty="0">
                <a:solidFill>
                  <a:srgbClr val="262626"/>
                </a:solidFill>
                <a:latin typeface="Arial"/>
                <a:cs typeface="Arial"/>
              </a:rPr>
              <a:t>..</a:t>
            </a:r>
            <a:endParaRPr lang="en-US" sz="2000" dirty="0">
              <a:solidFill>
                <a:srgbClr val="262626"/>
              </a:solidFill>
              <a:latin typeface="Arial"/>
              <a:cs typeface="Arial"/>
            </a:endParaRP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pPr>
            <a:endParaRPr lang="en-US" sz="2000" dirty="0">
              <a:solidFill>
                <a:srgbClr val="262626"/>
              </a:solidFill>
              <a:latin typeface="Arial"/>
              <a:cs typeface="Arial"/>
            </a:endParaRPr>
          </a:p>
          <a:p>
            <a:pP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a:p>
            <a:pPr algn="ctr" eaLnBrk="1" hangingPunct="1">
              <a:lnSpc>
                <a:spcPct val="90000"/>
              </a:lnSpc>
              <a:buClrTx/>
              <a:buFontTx/>
              <a:buNone/>
            </a:pPr>
            <a:endParaRPr lang="en-US" sz="1600" dirty="0">
              <a:solidFill>
                <a:srgbClr val="262626"/>
              </a:solidFill>
              <a:latin typeface="Arial"/>
              <a:cs typeface="Arial"/>
            </a:endParaRPr>
          </a:p>
        </p:txBody>
      </p:sp>
      <p:sp>
        <p:nvSpPr>
          <p:cNvPr id="5" name="TextBox 4"/>
          <p:cNvSpPr txBox="1"/>
          <p:nvPr/>
        </p:nvSpPr>
        <p:spPr>
          <a:xfrm>
            <a:off x="3275012" y="838200"/>
            <a:ext cx="5486399" cy="646331"/>
          </a:xfrm>
          <a:prstGeom prst="rect">
            <a:avLst/>
          </a:prstGeom>
          <a:blipFill rotWithShape="1">
            <a:blip r:embed="rId4"/>
            <a:tile tx="0" ty="0" sx="100000" sy="100000" flip="none" algn="tl"/>
          </a:blipFill>
          <a:ln w="76200" cmpd="sng">
            <a:solidFill>
              <a:schemeClr val="bg1">
                <a:lumMod val="65000"/>
              </a:schemeClr>
            </a:solidFill>
          </a:ln>
        </p:spPr>
        <p:txBody>
          <a:bodyPr wrap="square">
            <a:spAutoFit/>
          </a:bodyPr>
          <a:lstStyle/>
          <a:p>
            <a:pPr algn="ctr">
              <a:defRPr/>
            </a:pPr>
            <a:r>
              <a:rPr lang="en-US" sz="3600" i="1" dirty="0">
                <a:ln>
                  <a:solidFill>
                    <a:srgbClr val="000000"/>
                  </a:solidFill>
                </a:ln>
                <a:solidFill>
                  <a:srgbClr val="000000"/>
                </a:solidFill>
                <a:latin typeface="Garamond"/>
                <a:cs typeface="Garamond"/>
              </a:rPr>
              <a:t> </a:t>
            </a:r>
            <a:r>
              <a:rPr lang="en-US" sz="3600" dirty="0">
                <a:ln>
                  <a:solidFill>
                    <a:srgbClr val="000000"/>
                  </a:solidFill>
                </a:ln>
                <a:solidFill>
                  <a:srgbClr val="000000"/>
                </a:solidFill>
                <a:latin typeface="Garamond"/>
                <a:cs typeface="Garamond"/>
              </a:rPr>
              <a:t>Indy was an “Elegant Ship”</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4012" y="4800600"/>
            <a:ext cx="4570214" cy="1447800"/>
          </a:xfrm>
          <a:prstGeom prst="rect">
            <a:avLst/>
          </a:prstGeom>
          <a:solidFill>
            <a:srgbClr val="FFFFFF">
              <a:shade val="85000"/>
            </a:srgbClr>
          </a:solidFill>
          <a:ln w="76200" cap="sq" cmpd="sng">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8"/>
          <p:cNvSpPr>
            <a:spLocks noChangeArrowheads="1"/>
          </p:cNvSpPr>
          <p:nvPr/>
        </p:nvSpPr>
        <p:spPr bwMode="auto">
          <a:xfrm>
            <a:off x="6705768" y="5802869"/>
            <a:ext cx="44940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i="1" dirty="0">
                <a:latin typeface="Arial"/>
                <a:cs typeface="Arial"/>
              </a:rPr>
              <a:t>Speed to outrun enemy submarines</a:t>
            </a:r>
          </a:p>
        </p:txBody>
      </p:sp>
      <p:pic>
        <p:nvPicPr>
          <p:cNvPr id="8" name="Picture 7"/>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2013" y="3124200"/>
            <a:ext cx="4570214" cy="1447800"/>
          </a:xfrm>
          <a:prstGeom prst="rect">
            <a:avLst/>
          </a:prstGeom>
          <a:solidFill>
            <a:srgbClr val="FFFFFF">
              <a:shade val="85000"/>
            </a:srgbClr>
          </a:solidFill>
          <a:ln w="76200" cap="sq" cmpd="sng">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a:spLocks noChangeArrowheads="1"/>
          </p:cNvSpPr>
          <p:nvPr/>
        </p:nvSpPr>
        <p:spPr bwMode="auto">
          <a:xfrm>
            <a:off x="3429615" y="4114800"/>
            <a:ext cx="563659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i="1" dirty="0">
                <a:latin typeface="Arial"/>
                <a:cs typeface="Arial"/>
              </a:rPr>
              <a:t>A long range of travel</a:t>
            </a:r>
          </a:p>
        </p:txBody>
      </p:sp>
      <p:pic>
        <p:nvPicPr>
          <p:cNvPr id="10" name="Picture 9"/>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384" y="1452562"/>
            <a:ext cx="4646384" cy="1447800"/>
          </a:xfrm>
          <a:prstGeom prst="rect">
            <a:avLst/>
          </a:prstGeom>
          <a:solidFill>
            <a:srgbClr val="FFFFFF">
              <a:shade val="85000"/>
            </a:srgbClr>
          </a:solidFill>
          <a:ln w="76200" cap="sq" cmpd="sng">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a:spLocks noChangeArrowheads="1"/>
          </p:cNvSpPr>
          <p:nvPr/>
        </p:nvSpPr>
        <p:spPr bwMode="auto">
          <a:xfrm>
            <a:off x="-380056" y="2362200"/>
            <a:ext cx="563659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i="1" dirty="0">
                <a:solidFill>
                  <a:schemeClr val="tx1"/>
                </a:solidFill>
                <a:latin typeface="Garamond" charset="0"/>
                <a:cs typeface="Garamond" charset="0"/>
              </a:rPr>
              <a:t>  </a:t>
            </a:r>
            <a:r>
              <a:rPr lang="en-US" i="1" dirty="0">
                <a:latin typeface="Arial"/>
                <a:cs typeface="Arial"/>
              </a:rPr>
              <a:t>Powerful offensive armory</a:t>
            </a:r>
          </a:p>
        </p:txBody>
      </p:sp>
      <p:sp>
        <p:nvSpPr>
          <p:cNvPr id="12" name="Down Arrow 11"/>
          <p:cNvSpPr/>
          <p:nvPr/>
        </p:nvSpPr>
        <p:spPr bwMode="auto">
          <a:xfrm rot="10800000">
            <a:off x="3960812" y="2438399"/>
            <a:ext cx="228600" cy="304800"/>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3" name="TextBox 12"/>
          <p:cNvSpPr txBox="1"/>
          <p:nvPr/>
        </p:nvSpPr>
        <p:spPr>
          <a:xfrm>
            <a:off x="3656012" y="420469"/>
            <a:ext cx="4343400" cy="646331"/>
          </a:xfrm>
          <a:prstGeom prst="rect">
            <a:avLst/>
          </a:prstGeom>
          <a:blipFill rotWithShape="1">
            <a:blip r:embed="rId5"/>
            <a:tile tx="0" ty="0" sx="100000" sy="100000" flip="none" algn="tl"/>
          </a:blipFill>
          <a:ln w="76200" cmpd="sng">
            <a:solidFill>
              <a:schemeClr val="bg1">
                <a:lumMod val="65000"/>
              </a:schemeClr>
            </a:solidFill>
          </a:ln>
        </p:spPr>
        <p:txBody>
          <a:bodyPr wrap="square">
            <a:spAutoFit/>
          </a:bodyPr>
          <a:lstStyle/>
          <a:p>
            <a:pPr algn="ctr">
              <a:defRPr/>
            </a:pPr>
            <a:r>
              <a:rPr lang="en-US" sz="3600" i="1" dirty="0">
                <a:ln>
                  <a:solidFill>
                    <a:srgbClr val="000000"/>
                  </a:solidFill>
                </a:ln>
                <a:solidFill>
                  <a:srgbClr val="000000"/>
                </a:solidFill>
                <a:latin typeface="Garamond"/>
                <a:cs typeface="Garamond"/>
              </a:rPr>
              <a:t> Indy</a:t>
            </a:r>
            <a:r>
              <a:rPr lang="en-US" sz="3600" dirty="0">
                <a:ln>
                  <a:solidFill>
                    <a:srgbClr val="000000"/>
                  </a:solidFill>
                </a:ln>
                <a:solidFill>
                  <a:srgbClr val="000000"/>
                </a:solidFill>
                <a:latin typeface="Garamond"/>
                <a:cs typeface="Garamond"/>
              </a:rPr>
              <a:t> was a “Warship” </a:t>
            </a:r>
          </a:p>
        </p:txBody>
      </p:sp>
      <p:sp>
        <p:nvSpPr>
          <p:cNvPr id="2" name="Explosion 2 1"/>
          <p:cNvSpPr/>
          <p:nvPr/>
        </p:nvSpPr>
        <p:spPr bwMode="auto">
          <a:xfrm>
            <a:off x="4342497" y="2133600"/>
            <a:ext cx="533192" cy="152400"/>
          </a:xfrm>
          <a:prstGeom prst="irregularSeal2">
            <a:avLst/>
          </a:prstGeom>
          <a:gradFill flip="none" rotWithShape="1">
            <a:gsLst>
              <a:gs pos="31000">
                <a:srgbClr val="FD7313"/>
              </a:gs>
              <a:gs pos="96000">
                <a:srgbClr val="FFFFFF"/>
              </a:gs>
              <a:gs pos="55000">
                <a:srgbClr val="FFFF00"/>
              </a:gs>
            </a:gsLst>
            <a:path path="shap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sp>
        <p:nvSpPr>
          <p:cNvPr id="16" name="Explosion 2 15"/>
          <p:cNvSpPr/>
          <p:nvPr/>
        </p:nvSpPr>
        <p:spPr bwMode="auto">
          <a:xfrm>
            <a:off x="4571008" y="2057400"/>
            <a:ext cx="533192" cy="152400"/>
          </a:xfrm>
          <a:prstGeom prst="irregularSeal2">
            <a:avLst/>
          </a:prstGeom>
          <a:gradFill flip="none" rotWithShape="1">
            <a:gsLst>
              <a:gs pos="31000">
                <a:srgbClr val="FD7313"/>
              </a:gs>
              <a:gs pos="100000">
                <a:srgbClr val="FFFFFF"/>
              </a:gs>
              <a:gs pos="55000">
                <a:srgbClr val="FFCC66"/>
              </a:gs>
              <a:gs pos="32000">
                <a:srgbClr val="FFFF00"/>
              </a:gs>
            </a:gsLst>
            <a:path path="shap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999"/>
                                          </p:stCondLst>
                                        </p:cTn>
                                        <p:tgtEl>
                                          <p:spTgt spid="11"/>
                                        </p:tgtEl>
                                        <p:attrNameLst>
                                          <p:attrName>style.visibility</p:attrName>
                                        </p:attrNameLst>
                                      </p:cBhvr>
                                      <p:to>
                                        <p:strVal val="visible"/>
                                      </p:to>
                                    </p:set>
                                  </p:childTnLst>
                                </p:cTn>
                              </p:par>
                            </p:childTnLst>
                          </p:cTn>
                        </p:par>
                        <p:par>
                          <p:cTn id="10" fill="hold">
                            <p:stCondLst>
                              <p:cond delay="1500"/>
                            </p:stCondLst>
                            <p:childTnLst>
                              <p:par>
                                <p:cTn id="11" presetID="1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200"/>
                                        <p:tgtEl>
                                          <p:spTgt spid="12"/>
                                        </p:tgtEl>
                                        <p:attrNameLst>
                                          <p:attrName>ppt_y</p:attrName>
                                        </p:attrNameLst>
                                      </p:cBhvr>
                                      <p:tavLst>
                                        <p:tav tm="0">
                                          <p:val>
                                            <p:strVal val="#ppt_y+#ppt_h*1.125000"/>
                                          </p:val>
                                        </p:tav>
                                        <p:tav tm="100000">
                                          <p:val>
                                            <p:strVal val="#ppt_y"/>
                                          </p:val>
                                        </p:tav>
                                      </p:tavLst>
                                    </p:anim>
                                    <p:animEffect transition="in" filter="wipe(up)">
                                      <p:cBhvr>
                                        <p:cTn id="14" dur="1200"/>
                                        <p:tgtEl>
                                          <p:spTgt spid="12"/>
                                        </p:tgtEl>
                                      </p:cBhvr>
                                    </p:animEffect>
                                  </p:childTnLst>
                                </p:cTn>
                              </p:par>
                            </p:childTnLst>
                          </p:cTn>
                        </p:par>
                        <p:par>
                          <p:cTn id="15" fill="hold">
                            <p:stCondLst>
                              <p:cond delay="2700"/>
                            </p:stCondLst>
                            <p:childTnLst>
                              <p:par>
                                <p:cTn id="16" presetID="1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3400"/>
                            </p:stCondLst>
                            <p:childTnLst>
                              <p:par>
                                <p:cTn id="21" presetID="55"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200" fill="hold"/>
                                        <p:tgtEl>
                                          <p:spTgt spid="16"/>
                                        </p:tgtEl>
                                        <p:attrNameLst>
                                          <p:attrName>ppt_w</p:attrName>
                                        </p:attrNameLst>
                                      </p:cBhvr>
                                      <p:tavLst>
                                        <p:tav tm="0">
                                          <p:val>
                                            <p:strVal val="#ppt_w*0.70"/>
                                          </p:val>
                                        </p:tav>
                                        <p:tav tm="100000">
                                          <p:val>
                                            <p:strVal val="#ppt_w"/>
                                          </p:val>
                                        </p:tav>
                                      </p:tavLst>
                                    </p:anim>
                                    <p:anim calcmode="lin" valueType="num">
                                      <p:cBhvr>
                                        <p:cTn id="24" dur="1200" fill="hold"/>
                                        <p:tgtEl>
                                          <p:spTgt spid="16"/>
                                        </p:tgtEl>
                                        <p:attrNameLst>
                                          <p:attrName>ppt_h</p:attrName>
                                        </p:attrNameLst>
                                      </p:cBhvr>
                                      <p:tavLst>
                                        <p:tav tm="0">
                                          <p:val>
                                            <p:strVal val="#ppt_h"/>
                                          </p:val>
                                        </p:tav>
                                        <p:tav tm="100000">
                                          <p:val>
                                            <p:strVal val="#ppt_h"/>
                                          </p:val>
                                        </p:tav>
                                      </p:tavLst>
                                    </p:anim>
                                    <p:animEffect transition="in" filter="fade">
                                      <p:cBhvr>
                                        <p:cTn id="25" dur="1200"/>
                                        <p:tgtEl>
                                          <p:spTgt spid="16"/>
                                        </p:tgtEl>
                                      </p:cBhvr>
                                    </p:animEffect>
                                  </p:childTnLst>
                                </p:cTn>
                              </p:par>
                            </p:childTnLst>
                          </p:cTn>
                        </p:par>
                        <p:par>
                          <p:cTn id="26" fill="hold">
                            <p:stCondLst>
                              <p:cond delay="4600"/>
                            </p:stCondLst>
                            <p:childTnLst>
                              <p:par>
                                <p:cTn id="27" presetID="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4000" fill="hold"/>
                                        <p:tgtEl>
                                          <p:spTgt spid="8"/>
                                        </p:tgtEl>
                                        <p:attrNameLst>
                                          <p:attrName>ppt_x</p:attrName>
                                        </p:attrNameLst>
                                      </p:cBhvr>
                                      <p:tavLst>
                                        <p:tav tm="0">
                                          <p:val>
                                            <p:strVal val="0-#ppt_w/2"/>
                                          </p:val>
                                        </p:tav>
                                        <p:tav tm="100000">
                                          <p:val>
                                            <p:strVal val="#ppt_x"/>
                                          </p:val>
                                        </p:tav>
                                      </p:tavLst>
                                    </p:anim>
                                    <p:anim calcmode="lin" valueType="num">
                                      <p:cBhvr additive="base">
                                        <p:cTn id="30" dur="40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4000" fill="hold"/>
                                        <p:tgtEl>
                                          <p:spTgt spid="9"/>
                                        </p:tgtEl>
                                        <p:attrNameLst>
                                          <p:attrName>ppt_x</p:attrName>
                                        </p:attrNameLst>
                                      </p:cBhvr>
                                      <p:tavLst>
                                        <p:tav tm="0">
                                          <p:val>
                                            <p:strVal val="0-#ppt_w/2"/>
                                          </p:val>
                                        </p:tav>
                                        <p:tav tm="100000">
                                          <p:val>
                                            <p:strVal val="#ppt_x"/>
                                          </p:val>
                                        </p:tav>
                                      </p:tavLst>
                                    </p:anim>
                                    <p:anim calcmode="lin" valueType="num">
                                      <p:cBhvr additive="base">
                                        <p:cTn id="34" dur="4000" fill="hold"/>
                                        <p:tgtEl>
                                          <p:spTgt spid="9"/>
                                        </p:tgtEl>
                                        <p:attrNameLst>
                                          <p:attrName>ppt_y</p:attrName>
                                        </p:attrNameLst>
                                      </p:cBhvr>
                                      <p:tavLst>
                                        <p:tav tm="0">
                                          <p:val>
                                            <p:strVal val="#ppt_y"/>
                                          </p:val>
                                        </p:tav>
                                        <p:tav tm="100000">
                                          <p:val>
                                            <p:strVal val="#ppt_y"/>
                                          </p:val>
                                        </p:tav>
                                      </p:tavLst>
                                    </p:anim>
                                  </p:childTnLst>
                                </p:cTn>
                              </p:par>
                            </p:childTnLst>
                          </p:cTn>
                        </p:par>
                        <p:par>
                          <p:cTn id="35" fill="hold">
                            <p:stCondLst>
                              <p:cond delay="8600"/>
                            </p:stCondLst>
                            <p:childTnLst>
                              <p:par>
                                <p:cTn id="36" presetID="2" presetClass="entr" presetSubtype="8"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500" fill="hold"/>
                                        <p:tgtEl>
                                          <p:spTgt spid="6"/>
                                        </p:tgtEl>
                                        <p:attrNameLst>
                                          <p:attrName>ppt_x</p:attrName>
                                        </p:attrNameLst>
                                      </p:cBhvr>
                                      <p:tavLst>
                                        <p:tav tm="0">
                                          <p:val>
                                            <p:strVal val="0-#ppt_w/2"/>
                                          </p:val>
                                        </p:tav>
                                        <p:tav tm="100000">
                                          <p:val>
                                            <p:strVal val="#ppt_x"/>
                                          </p:val>
                                        </p:tav>
                                      </p:tavLst>
                                    </p:anim>
                                    <p:anim calcmode="lin" valueType="num">
                                      <p:cBhvr additive="base">
                                        <p:cTn id="39" dur="1500" fill="hold"/>
                                        <p:tgtEl>
                                          <p:spTgt spid="6"/>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1500" fill="hold"/>
                                        <p:tgtEl>
                                          <p:spTgt spid="7"/>
                                        </p:tgtEl>
                                        <p:attrNameLst>
                                          <p:attrName>ppt_x</p:attrName>
                                        </p:attrNameLst>
                                      </p:cBhvr>
                                      <p:tavLst>
                                        <p:tav tm="0">
                                          <p:val>
                                            <p:strVal val="0-#ppt_w/2"/>
                                          </p:val>
                                        </p:tav>
                                        <p:tav tm="100000">
                                          <p:val>
                                            <p:strVal val="#ppt_x"/>
                                          </p:val>
                                        </p:tav>
                                      </p:tavLst>
                                    </p:anim>
                                    <p:anim calcmode="lin" valueType="num">
                                      <p:cBhvr additive="base">
                                        <p:cTn id="43"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animBg="1"/>
      <p:bldP spid="2"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067177" y="1536045"/>
            <a:ext cx="10207605"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680" cap="sq">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lnSpc>
                <a:spcPct val="90000"/>
              </a:lnSpc>
              <a:buClrTx/>
              <a:buFontTx/>
              <a:buNone/>
            </a:pPr>
            <a:endParaRPr lang="en-US" sz="3600" b="1" dirty="0">
              <a:solidFill>
                <a:srgbClr val="262626"/>
              </a:solidFill>
              <a:latin typeface="Garamond"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1800" i="1" dirty="0">
              <a:solidFill>
                <a:srgbClr val="262626"/>
              </a:solidFill>
              <a:latin typeface="Garamond"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endParaRPr lang="en-US" sz="3600" i="1" dirty="0">
              <a:solidFill>
                <a:srgbClr val="262626"/>
              </a:solidFill>
              <a:latin typeface="Gill Sans MT" charset="0"/>
            </a:endParaRPr>
          </a:p>
          <a:p>
            <a:pPr algn="ctr" eaLnBrk="1" hangingPunct="1">
              <a:lnSpc>
                <a:spcPct val="90000"/>
              </a:lnSpc>
              <a:buClrTx/>
              <a:buFontTx/>
              <a:buNone/>
            </a:pPr>
            <a:r>
              <a:rPr lang="en-US" sz="3600" i="1" dirty="0">
                <a:solidFill>
                  <a:srgbClr val="262626"/>
                </a:solidFill>
                <a:latin typeface="Gill Sans MT" charset="0"/>
              </a:rPr>
              <a:t> </a:t>
            </a:r>
          </a:p>
        </p:txBody>
      </p:sp>
      <p:pic>
        <p:nvPicPr>
          <p:cNvPr id="4" name="Picture 3"/>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7177" y="1459845"/>
            <a:ext cx="9978301" cy="4038600"/>
          </a:xfrm>
          <a:prstGeom prst="rect">
            <a:avLst/>
          </a:prstGeom>
          <a:solidFill>
            <a:srgbClr val="FFFFFF">
              <a:shade val="85000"/>
            </a:srgbClr>
          </a:solidFill>
          <a:ln w="88900" cap="sq">
            <a:solidFill>
              <a:schemeClr val="bg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060" name="TextBox 2"/>
          <p:cNvSpPr txBox="1">
            <a:spLocks noChangeArrowheads="1"/>
          </p:cNvSpPr>
          <p:nvPr/>
        </p:nvSpPr>
        <p:spPr bwMode="auto">
          <a:xfrm>
            <a:off x="4495632" y="4657072"/>
            <a:ext cx="487489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b="1" dirty="0"/>
              <a:t>   </a:t>
            </a:r>
            <a:r>
              <a:rPr lang="en-US" sz="1400" b="1" dirty="0">
                <a:latin typeface="Garamond" charset="0"/>
                <a:cs typeface="Garamond" charset="0"/>
              </a:rPr>
              <a:t>Overall Length 610 </a:t>
            </a:r>
            <a:r>
              <a:rPr lang="en-US" sz="1400" b="1" dirty="0" err="1"/>
              <a:t>ft</a:t>
            </a:r>
            <a:endParaRPr lang="en-US" sz="1400" b="1" dirty="0"/>
          </a:p>
        </p:txBody>
      </p:sp>
      <p:sp>
        <p:nvSpPr>
          <p:cNvPr id="45061" name="TextBox 4"/>
          <p:cNvSpPr txBox="1">
            <a:spLocks noChangeArrowheads="1"/>
          </p:cNvSpPr>
          <p:nvPr/>
        </p:nvSpPr>
        <p:spPr bwMode="auto">
          <a:xfrm>
            <a:off x="-303094" y="2145645"/>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sp>
        <p:nvSpPr>
          <p:cNvPr id="45062" name="TextBox 6"/>
          <p:cNvSpPr txBox="1">
            <a:spLocks noChangeArrowheads="1"/>
          </p:cNvSpPr>
          <p:nvPr/>
        </p:nvSpPr>
        <p:spPr bwMode="auto">
          <a:xfrm>
            <a:off x="8075633" y="4812646"/>
            <a:ext cx="258978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a:t>                                                  </a:t>
            </a:r>
            <a:r>
              <a:rPr lang="en-US" sz="1400" b="1">
                <a:latin typeface="Garamond" charset="0"/>
                <a:cs typeface="Garamond" charset="0"/>
              </a:rPr>
              <a:t>10,110 Ton Displacement</a:t>
            </a:r>
          </a:p>
        </p:txBody>
      </p:sp>
      <p:sp>
        <p:nvSpPr>
          <p:cNvPr id="45063" name="TextBox 7"/>
          <p:cNvSpPr txBox="1">
            <a:spLocks noChangeArrowheads="1"/>
          </p:cNvSpPr>
          <p:nvPr/>
        </p:nvSpPr>
        <p:spPr bwMode="auto">
          <a:xfrm>
            <a:off x="1524993" y="4806295"/>
            <a:ext cx="3351491"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a:t>                                                      </a:t>
            </a:r>
            <a:r>
              <a:rPr lang="en-US" sz="1600" b="1" dirty="0"/>
              <a:t> </a:t>
            </a:r>
            <a:r>
              <a:rPr lang="en-US" sz="1600" b="1" dirty="0">
                <a:latin typeface="Garamond" charset="0"/>
                <a:cs typeface="Garamond" charset="0"/>
              </a:rPr>
              <a:t>$10,903,200 Cost</a:t>
            </a:r>
          </a:p>
        </p:txBody>
      </p:sp>
      <p:sp>
        <p:nvSpPr>
          <p:cNvPr id="45064" name="TextBox 8"/>
          <p:cNvSpPr txBox="1">
            <a:spLocks noChangeArrowheads="1"/>
          </p:cNvSpPr>
          <p:nvPr/>
        </p:nvSpPr>
        <p:spPr bwMode="auto">
          <a:xfrm>
            <a:off x="7086084" y="4038600"/>
            <a:ext cx="144672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b="1" dirty="0">
                <a:latin typeface="Garamond" charset="0"/>
                <a:cs typeface="Garamond" charset="0"/>
              </a:rPr>
              <a:t>No. 1 gun turret</a:t>
            </a:r>
          </a:p>
        </p:txBody>
      </p:sp>
      <p:sp>
        <p:nvSpPr>
          <p:cNvPr id="45065" name="TextBox 8"/>
          <p:cNvSpPr txBox="1">
            <a:spLocks noChangeArrowheads="1"/>
          </p:cNvSpPr>
          <p:nvPr/>
        </p:nvSpPr>
        <p:spPr bwMode="auto">
          <a:xfrm>
            <a:off x="1598612" y="3962400"/>
            <a:ext cx="152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b="1" dirty="0">
                <a:latin typeface="Garamond" charset="0"/>
                <a:cs typeface="Garamond" charset="0"/>
              </a:rPr>
              <a:t>No. 3 gun turret</a:t>
            </a:r>
          </a:p>
        </p:txBody>
      </p:sp>
      <p:sp>
        <p:nvSpPr>
          <p:cNvPr id="11" name="TextBox 8"/>
          <p:cNvSpPr txBox="1">
            <a:spLocks noChangeArrowheads="1"/>
          </p:cNvSpPr>
          <p:nvPr/>
        </p:nvSpPr>
        <p:spPr bwMode="auto">
          <a:xfrm>
            <a:off x="8532812" y="3886200"/>
            <a:ext cx="20567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1400" b="1" dirty="0">
                <a:latin typeface="Garamond" charset="0"/>
                <a:cs typeface="Garamond" charset="0"/>
              </a:rPr>
              <a:t>Personnel  Complement</a:t>
            </a:r>
          </a:p>
          <a:p>
            <a:pPr>
              <a:defRPr/>
            </a:pPr>
            <a:r>
              <a:rPr lang="en-US" sz="1400" b="1" dirty="0">
                <a:latin typeface="Garamond" charset="0"/>
                <a:cs typeface="Garamond" charset="0"/>
              </a:rPr>
              <a:t>              1,195</a:t>
            </a:r>
          </a:p>
        </p:txBody>
      </p:sp>
      <p:sp>
        <p:nvSpPr>
          <p:cNvPr id="45067" name="TextBox 8"/>
          <p:cNvSpPr txBox="1">
            <a:spLocks noChangeArrowheads="1"/>
          </p:cNvSpPr>
          <p:nvPr/>
        </p:nvSpPr>
        <p:spPr bwMode="auto">
          <a:xfrm>
            <a:off x="5637212" y="4035623"/>
            <a:ext cx="152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b="1" dirty="0">
                <a:latin typeface="Garamond" charset="0"/>
                <a:cs typeface="Garamond" charset="0"/>
              </a:rPr>
              <a:t>No. 2 gun turret</a:t>
            </a:r>
          </a:p>
        </p:txBody>
      </p:sp>
      <p:sp>
        <p:nvSpPr>
          <p:cNvPr id="45068" name="TextBox 6"/>
          <p:cNvSpPr txBox="1">
            <a:spLocks noChangeArrowheads="1"/>
          </p:cNvSpPr>
          <p:nvPr/>
        </p:nvSpPr>
        <p:spPr bwMode="auto">
          <a:xfrm>
            <a:off x="1448822" y="4823760"/>
            <a:ext cx="8531066"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a:t>                                                 </a:t>
            </a:r>
            <a:r>
              <a:rPr lang="en-US" sz="1400" b="1" dirty="0">
                <a:latin typeface="Garamond" charset="0"/>
                <a:cs typeface="Garamond" charset="0"/>
              </a:rPr>
              <a:t>Design Speed of 32 Knots</a:t>
            </a:r>
          </a:p>
        </p:txBody>
      </p:sp>
      <p:sp>
        <p:nvSpPr>
          <p:cNvPr id="45069" name="TextBox 6"/>
          <p:cNvSpPr txBox="1">
            <a:spLocks noChangeArrowheads="1"/>
          </p:cNvSpPr>
          <p:nvPr/>
        </p:nvSpPr>
        <p:spPr bwMode="auto">
          <a:xfrm>
            <a:off x="1217612" y="5041245"/>
            <a:ext cx="9445109"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a:t>     </a:t>
            </a:r>
            <a:r>
              <a:rPr lang="en-US" sz="1400" b="1" dirty="0"/>
              <a:t>                                                          </a:t>
            </a:r>
            <a:r>
              <a:rPr lang="en-US" sz="1400" b="1" dirty="0">
                <a:latin typeface="Garamond" charset="0"/>
                <a:cs typeface="Garamond" charset="0"/>
              </a:rPr>
              <a:t>Range of 10,000 Nautical Miles</a:t>
            </a:r>
          </a:p>
        </p:txBody>
      </p:sp>
      <p:sp>
        <p:nvSpPr>
          <p:cNvPr id="14" name="TextBox 13"/>
          <p:cNvSpPr txBox="1">
            <a:spLocks noChangeArrowheads="1"/>
          </p:cNvSpPr>
          <p:nvPr/>
        </p:nvSpPr>
        <p:spPr bwMode="auto">
          <a:xfrm>
            <a:off x="1371362" y="543580"/>
            <a:ext cx="94461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800" i="1" dirty="0">
                <a:solidFill>
                  <a:srgbClr val="000000"/>
                </a:solidFill>
                <a:latin typeface="Arial"/>
                <a:cs typeface="Arial"/>
              </a:rPr>
              <a:t>“A Picture is Worth a Thousand Words”</a:t>
            </a:r>
          </a:p>
        </p:txBody>
      </p:sp>
      <p:sp>
        <p:nvSpPr>
          <p:cNvPr id="15" name="TextBox 14"/>
          <p:cNvSpPr txBox="1">
            <a:spLocks noChangeArrowheads="1"/>
          </p:cNvSpPr>
          <p:nvPr/>
        </p:nvSpPr>
        <p:spPr bwMode="auto">
          <a:xfrm>
            <a:off x="1103312" y="5955268"/>
            <a:ext cx="9982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i="1" dirty="0">
                <a:solidFill>
                  <a:srgbClr val="000000"/>
                </a:solidFill>
                <a:latin typeface="Arial"/>
                <a:cs typeface="Arial"/>
              </a:rPr>
              <a:t>The above data represents the final configuration of the ship just prior to the end of WWII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7106" name="Rectangle 8"/>
          <p:cNvSpPr>
            <a:spLocks noChangeArrowheads="1"/>
          </p:cNvSpPr>
          <p:nvPr/>
        </p:nvSpPr>
        <p:spPr bwMode="auto">
          <a:xfrm>
            <a:off x="1789112" y="1828800"/>
            <a:ext cx="8610600" cy="449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During the first nine years of </a:t>
            </a:r>
            <a:r>
              <a:rPr lang="en-US" sz="2000" i="1" dirty="0">
                <a:solidFill>
                  <a:schemeClr val="tx1"/>
                </a:solidFill>
                <a:latin typeface="Arial"/>
                <a:cs typeface="Arial"/>
              </a:rPr>
              <a:t>Indy</a:t>
            </a:r>
            <a:r>
              <a:rPr lang="en-US" sz="2000" dirty="0">
                <a:solidFill>
                  <a:schemeClr val="tx1"/>
                </a:solidFill>
                <a:latin typeface="Arial"/>
                <a:cs typeface="Arial"/>
              </a:rPr>
              <a:t>’s service as a US Naval vessel </a:t>
            </a:r>
          </a:p>
          <a:p>
            <a:r>
              <a:rPr lang="en-US" sz="2000" dirty="0">
                <a:solidFill>
                  <a:schemeClr val="tx1"/>
                </a:solidFill>
                <a:latin typeface="Arial"/>
                <a:cs typeface="Arial"/>
              </a:rPr>
              <a:t>(Nov 1932 thru Nov 1941), she served during a time of peace.</a:t>
            </a:r>
          </a:p>
          <a:p>
            <a:endParaRPr lang="en-US" sz="1400" dirty="0">
              <a:solidFill>
                <a:schemeClr val="tx1"/>
              </a:solidFill>
              <a:latin typeface="Arial"/>
              <a:cs typeface="Arial"/>
            </a:endParaRPr>
          </a:p>
          <a:p>
            <a:r>
              <a:rPr lang="en-US" sz="2000" dirty="0">
                <a:solidFill>
                  <a:schemeClr val="tx1"/>
                </a:solidFill>
                <a:latin typeface="Arial"/>
                <a:cs typeface="Arial"/>
              </a:rPr>
              <a:t>Her service was exemplary and she was selected to serve as the</a:t>
            </a:r>
          </a:p>
          <a:p>
            <a:endParaRPr lang="en-US" sz="1400" dirty="0">
              <a:solidFill>
                <a:schemeClr val="tx1"/>
              </a:solidFill>
              <a:latin typeface="Arial"/>
              <a:cs typeface="Arial"/>
            </a:endParaRPr>
          </a:p>
          <a:p>
            <a:r>
              <a:rPr lang="en-US" sz="2000" dirty="0">
                <a:solidFill>
                  <a:schemeClr val="tx1"/>
                </a:solidFill>
                <a:latin typeface="Arial"/>
                <a:cs typeface="Arial"/>
              </a:rPr>
              <a:t> </a:t>
            </a:r>
            <a:r>
              <a:rPr lang="en-US" sz="2800" b="1" dirty="0">
                <a:solidFill>
                  <a:srgbClr val="000090"/>
                </a:solidFill>
                <a:latin typeface="Arial"/>
                <a:cs typeface="Arial"/>
              </a:rPr>
              <a:t>”Flagship”</a:t>
            </a:r>
            <a:r>
              <a:rPr lang="en-US" sz="2000" dirty="0">
                <a:solidFill>
                  <a:schemeClr val="tx1"/>
                </a:solidFill>
                <a:latin typeface="Arial"/>
                <a:cs typeface="Arial"/>
              </a:rPr>
              <a:t> for the </a:t>
            </a:r>
            <a:r>
              <a:rPr lang="en-US" sz="2800" b="1" dirty="0">
                <a:solidFill>
                  <a:srgbClr val="000090"/>
                </a:solidFill>
                <a:latin typeface="Arial"/>
                <a:cs typeface="Arial"/>
              </a:rPr>
              <a:t>Commander of Scouting Force 1</a:t>
            </a:r>
            <a:r>
              <a:rPr lang="en-US" sz="2000" dirty="0">
                <a:solidFill>
                  <a:schemeClr val="tx1"/>
                </a:solidFill>
                <a:latin typeface="Arial"/>
                <a:cs typeface="Arial"/>
              </a:rPr>
              <a:t>. </a:t>
            </a:r>
          </a:p>
          <a:p>
            <a:endParaRPr lang="en-US" sz="1400" dirty="0">
              <a:solidFill>
                <a:schemeClr val="tx1"/>
              </a:solidFill>
              <a:latin typeface="Arial"/>
              <a:cs typeface="Arial"/>
            </a:endParaRPr>
          </a:p>
          <a:p>
            <a:r>
              <a:rPr lang="en-US" sz="2000" dirty="0">
                <a:solidFill>
                  <a:schemeClr val="tx1"/>
                </a:solidFill>
                <a:latin typeface="Arial"/>
                <a:cs typeface="Arial"/>
              </a:rPr>
              <a:t>She served in this role for eight years.</a:t>
            </a:r>
          </a:p>
          <a:p>
            <a:endParaRPr lang="en-US" sz="2000" dirty="0">
              <a:solidFill>
                <a:schemeClr val="tx1"/>
              </a:solidFill>
              <a:latin typeface="Arial"/>
              <a:cs typeface="Arial"/>
            </a:endParaRPr>
          </a:p>
          <a:p>
            <a:r>
              <a:rPr lang="en-US" sz="2000" dirty="0">
                <a:solidFill>
                  <a:schemeClr val="tx1"/>
                </a:solidFill>
                <a:latin typeface="Arial"/>
                <a:cs typeface="Arial"/>
              </a:rPr>
              <a:t>Serving as a flagship was indeed an honor given that an admiral would be assigned to live aboard the ship and command during selected periods of fleet maneuvers.</a:t>
            </a:r>
          </a:p>
          <a:p>
            <a:endParaRPr lang="en-US" sz="2000" dirty="0">
              <a:solidFill>
                <a:schemeClr val="tx1"/>
              </a:solidFill>
              <a:latin typeface="Arial"/>
              <a:cs typeface="Arial"/>
            </a:endParaRPr>
          </a:p>
          <a:p>
            <a:pPr algn="ctr"/>
            <a:r>
              <a:rPr lang="en-US" sz="2000" b="1" dirty="0">
                <a:solidFill>
                  <a:schemeClr val="tx1"/>
                </a:solidFill>
                <a:latin typeface="Arial"/>
                <a:cs typeface="Arial"/>
              </a:rPr>
              <a:t>This peaceful time would end in December of 1941.</a:t>
            </a:r>
          </a:p>
          <a:p>
            <a:endParaRPr lang="en-US" sz="1600" b="1" dirty="0">
              <a:solidFill>
                <a:schemeClr val="tx1"/>
              </a:solidFill>
              <a:latin typeface="Arial"/>
              <a:cs typeface="Arial"/>
            </a:endParaRPr>
          </a:p>
        </p:txBody>
      </p:sp>
      <p:sp>
        <p:nvSpPr>
          <p:cNvPr id="6" name="TextBox 5"/>
          <p:cNvSpPr txBox="1"/>
          <p:nvPr/>
        </p:nvSpPr>
        <p:spPr>
          <a:xfrm>
            <a:off x="3465672" y="762000"/>
            <a:ext cx="525748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 Indy’s Peacetime Service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7106">
                                            <p:txEl>
                                              <p:pRg st="11" end="11"/>
                                            </p:txEl>
                                          </p:spTgt>
                                        </p:tgtEl>
                                        <p:attrNameLst>
                                          <p:attrName>style.visibility</p:attrName>
                                        </p:attrNameLst>
                                      </p:cBhvr>
                                      <p:to>
                                        <p:strVal val="visible"/>
                                      </p:to>
                                    </p:set>
                                    <p:anim calcmode="lin" valueType="num">
                                      <p:cBhvr>
                                        <p:cTn id="7" dur="1000" fill="hold"/>
                                        <p:tgtEl>
                                          <p:spTgt spid="47106">
                                            <p:txEl>
                                              <p:pRg st="11" end="11"/>
                                            </p:txEl>
                                          </p:spTgt>
                                        </p:tgtEl>
                                        <p:attrNameLst>
                                          <p:attrName>ppt_w</p:attrName>
                                        </p:attrNameLst>
                                      </p:cBhvr>
                                      <p:tavLst>
                                        <p:tav tm="0">
                                          <p:val>
                                            <p:strVal val="#ppt_w*0.70"/>
                                          </p:val>
                                        </p:tav>
                                        <p:tav tm="100000">
                                          <p:val>
                                            <p:strVal val="#ppt_w"/>
                                          </p:val>
                                        </p:tav>
                                      </p:tavLst>
                                    </p:anim>
                                    <p:anim calcmode="lin" valueType="num">
                                      <p:cBhvr>
                                        <p:cTn id="8" dur="1000" fill="hold"/>
                                        <p:tgtEl>
                                          <p:spTgt spid="47106">
                                            <p:txEl>
                                              <p:pRg st="11" end="11"/>
                                            </p:txEl>
                                          </p:spTgt>
                                        </p:tgtEl>
                                        <p:attrNameLst>
                                          <p:attrName>ppt_h</p:attrName>
                                        </p:attrNameLst>
                                      </p:cBhvr>
                                      <p:tavLst>
                                        <p:tav tm="0">
                                          <p:val>
                                            <p:strVal val="#ppt_h"/>
                                          </p:val>
                                        </p:tav>
                                        <p:tav tm="100000">
                                          <p:val>
                                            <p:strVal val="#ppt_h"/>
                                          </p:val>
                                        </p:tav>
                                      </p:tavLst>
                                    </p:anim>
                                    <p:animEffect transition="in" filter="fade">
                                      <p:cBhvr>
                                        <p:cTn id="9" dur="1000"/>
                                        <p:tgtEl>
                                          <p:spTgt spid="4710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8130" name="Rectangle 8"/>
          <p:cNvSpPr>
            <a:spLocks noChangeArrowheads="1"/>
          </p:cNvSpPr>
          <p:nvPr/>
        </p:nvSpPr>
        <p:spPr bwMode="auto">
          <a:xfrm>
            <a:off x="2055812" y="1981200"/>
            <a:ext cx="8077200" cy="353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The Imperial Japanese Navy (IJN) attacked the Naval Port at Pearl Harbor, Hawaii during the early Sunday morning hours of 7 December 1941.</a:t>
            </a:r>
          </a:p>
          <a:p>
            <a:endParaRPr lang="en-US" sz="1400" dirty="0">
              <a:solidFill>
                <a:schemeClr val="tx1"/>
              </a:solidFill>
              <a:latin typeface="Arial"/>
              <a:cs typeface="Arial"/>
            </a:endParaRPr>
          </a:p>
          <a:p>
            <a:r>
              <a:rPr lang="en-US" sz="2000" dirty="0">
                <a:solidFill>
                  <a:schemeClr val="tx1"/>
                </a:solidFill>
                <a:latin typeface="Arial"/>
                <a:cs typeface="Arial"/>
              </a:rPr>
              <a:t>This unprovoked attack prompted the United States of America to declare war on Japan.</a:t>
            </a:r>
          </a:p>
          <a:p>
            <a:endParaRPr lang="en-US" sz="1400" dirty="0">
              <a:solidFill>
                <a:schemeClr val="tx1"/>
              </a:solidFill>
              <a:latin typeface="Arial"/>
              <a:cs typeface="Arial"/>
            </a:endParaRPr>
          </a:p>
          <a:p>
            <a:r>
              <a:rPr lang="en-US" sz="2000" dirty="0">
                <a:solidFill>
                  <a:schemeClr val="tx1"/>
                </a:solidFill>
                <a:latin typeface="Arial"/>
                <a:cs typeface="Arial"/>
              </a:rPr>
              <a:t>The United States of America then joined with other Allied Countries to officially engage and participate in </a:t>
            </a:r>
          </a:p>
          <a:p>
            <a:endParaRPr lang="en-US" sz="2000" b="1" dirty="0">
              <a:solidFill>
                <a:schemeClr val="tx1"/>
              </a:solidFill>
              <a:latin typeface="Arial"/>
              <a:cs typeface="Arial"/>
            </a:endParaRPr>
          </a:p>
          <a:p>
            <a:pPr algn="ctr"/>
            <a:r>
              <a:rPr lang="en-US" sz="3600" b="1" dirty="0">
                <a:solidFill>
                  <a:schemeClr val="tx1"/>
                </a:solidFill>
                <a:latin typeface="Garamond"/>
                <a:cs typeface="Garamond"/>
              </a:rPr>
              <a:t>World War Two (WW II)</a:t>
            </a:r>
          </a:p>
        </p:txBody>
      </p:sp>
      <p:sp>
        <p:nvSpPr>
          <p:cNvPr id="5" name="TextBox 4"/>
          <p:cNvSpPr txBox="1"/>
          <p:nvPr/>
        </p:nvSpPr>
        <p:spPr>
          <a:xfrm>
            <a:off x="2820431" y="877670"/>
            <a:ext cx="6702981"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Pearl Harbor </a:t>
            </a:r>
            <a:r>
              <a:rPr lang="mr-IN" sz="3600" dirty="0">
                <a:ln>
                  <a:solidFill>
                    <a:srgbClr val="000000"/>
                  </a:solidFill>
                </a:ln>
                <a:solidFill>
                  <a:srgbClr val="000000"/>
                </a:solidFill>
                <a:latin typeface="Garamond"/>
                <a:cs typeface="Garamond"/>
              </a:rPr>
              <a:t>–</a:t>
            </a:r>
            <a:r>
              <a:rPr lang="en-US" sz="3600" dirty="0">
                <a:ln>
                  <a:solidFill>
                    <a:srgbClr val="000000"/>
                  </a:solidFill>
                </a:ln>
                <a:solidFill>
                  <a:srgbClr val="000000"/>
                </a:solidFill>
                <a:latin typeface="Garamond"/>
                <a:cs typeface="Garamond"/>
              </a:rPr>
              <a:t> 7 December 1941</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1960562" y="2590800"/>
            <a:ext cx="8267700"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On 7 December 1941, </a:t>
            </a:r>
            <a:r>
              <a:rPr lang="en-US" sz="2000" i="1" dirty="0">
                <a:solidFill>
                  <a:schemeClr val="tx1"/>
                </a:solidFill>
                <a:latin typeface="Arial"/>
                <a:cs typeface="Arial"/>
              </a:rPr>
              <a:t>Indy</a:t>
            </a:r>
            <a:r>
              <a:rPr lang="en-US" sz="2000" dirty="0">
                <a:solidFill>
                  <a:schemeClr val="tx1"/>
                </a:solidFill>
                <a:latin typeface="Arial"/>
                <a:cs typeface="Arial"/>
              </a:rPr>
              <a:t> was not in Pearl Harbor.</a:t>
            </a:r>
          </a:p>
          <a:p>
            <a:endParaRPr lang="en-US" sz="2000" dirty="0">
              <a:solidFill>
                <a:schemeClr val="tx1"/>
              </a:solidFill>
              <a:latin typeface="Arial"/>
              <a:cs typeface="Arial"/>
            </a:endParaRPr>
          </a:p>
          <a:p>
            <a:r>
              <a:rPr lang="en-US" sz="2000" dirty="0">
                <a:solidFill>
                  <a:schemeClr val="tx1"/>
                </a:solidFill>
                <a:latin typeface="Arial"/>
                <a:cs typeface="Arial"/>
              </a:rPr>
              <a:t>She had been participating in a mock bombardment at Johnston Atoll (</a:t>
            </a:r>
            <a:r>
              <a:rPr lang="en-US" sz="2000" i="1" dirty="0">
                <a:solidFill>
                  <a:schemeClr val="tx1"/>
                </a:solidFill>
                <a:latin typeface="Arial"/>
                <a:cs typeface="Arial"/>
              </a:rPr>
              <a:t>an uninhabited island located 750 nautical miles southwest of Hawaii</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That day, she joined Task Force 12 to search the area for Japanese ships but their combined search proved unsuccessful.</a:t>
            </a:r>
          </a:p>
          <a:p>
            <a:endParaRPr lang="en-US" sz="1400" dirty="0">
              <a:solidFill>
                <a:schemeClr val="tx1"/>
              </a:solidFill>
              <a:latin typeface="Arial"/>
              <a:cs typeface="Arial"/>
            </a:endParaRPr>
          </a:p>
          <a:p>
            <a:r>
              <a:rPr lang="en-US" sz="2000" dirty="0">
                <a:solidFill>
                  <a:schemeClr val="tx1"/>
                </a:solidFill>
                <a:latin typeface="Arial"/>
                <a:cs typeface="Arial"/>
              </a:rPr>
              <a:t>Indy then sailed to Pearl Harbor and on 13 December she joined Task Force 11 to officially begin her </a:t>
            </a:r>
            <a:r>
              <a:rPr lang="en-US" sz="2800" dirty="0">
                <a:solidFill>
                  <a:schemeClr val="tx1"/>
                </a:solidFill>
                <a:latin typeface="Garamond"/>
                <a:cs typeface="Garamond"/>
              </a:rPr>
              <a:t>WW II</a:t>
            </a:r>
            <a:r>
              <a:rPr lang="en-US" sz="2400" b="1" dirty="0">
                <a:solidFill>
                  <a:schemeClr val="tx1"/>
                </a:solidFill>
                <a:latin typeface="Garamond"/>
                <a:cs typeface="Garamond"/>
              </a:rPr>
              <a:t> </a:t>
            </a:r>
            <a:r>
              <a:rPr lang="en-US" sz="2000" dirty="0">
                <a:solidFill>
                  <a:schemeClr val="tx1"/>
                </a:solidFill>
                <a:latin typeface="Arial"/>
                <a:cs typeface="Arial"/>
              </a:rPr>
              <a:t>period of service.</a:t>
            </a:r>
          </a:p>
          <a:p>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3" name="TextBox 2"/>
          <p:cNvSpPr txBox="1"/>
          <p:nvPr/>
        </p:nvSpPr>
        <p:spPr>
          <a:xfrm>
            <a:off x="1903412" y="1066800"/>
            <a:ext cx="83820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i="1" dirty="0">
                <a:ln>
                  <a:solidFill>
                    <a:srgbClr val="000000"/>
                  </a:solidFill>
                </a:ln>
                <a:solidFill>
                  <a:srgbClr val="000000"/>
                </a:solidFill>
                <a:latin typeface="Garamond"/>
                <a:cs typeface="Garamond"/>
              </a:rPr>
              <a:t>Indy</a:t>
            </a:r>
            <a:r>
              <a:rPr lang="en-US" sz="3600" dirty="0">
                <a:ln>
                  <a:solidFill>
                    <a:srgbClr val="000000"/>
                  </a:solidFill>
                </a:ln>
                <a:solidFill>
                  <a:srgbClr val="000000"/>
                </a:solidFill>
                <a:latin typeface="Garamond"/>
                <a:cs typeface="Garamond"/>
              </a:rPr>
              <a:t> begins her WW II period of</a:t>
            </a:r>
            <a:r>
              <a:rPr lang="en-US" sz="3600" dirty="0">
                <a:ln>
                  <a:solidFill>
                    <a:srgbClr val="000000"/>
                  </a:solidFill>
                </a:ln>
                <a:solidFill>
                  <a:srgbClr val="000000"/>
                </a:solidFill>
                <a:latin typeface="Arial"/>
                <a:cs typeface="Arial"/>
              </a:rPr>
              <a:t> </a:t>
            </a:r>
            <a:r>
              <a:rPr lang="en-US" sz="3600" dirty="0">
                <a:ln>
                  <a:solidFill>
                    <a:srgbClr val="000000"/>
                  </a:solidFill>
                </a:ln>
                <a:solidFill>
                  <a:srgbClr val="000000"/>
                </a:solidFill>
                <a:latin typeface="Garamond"/>
                <a:cs typeface="Garamond"/>
              </a:rPr>
              <a:t>service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8676" name="Rectangle 8"/>
          <p:cNvSpPr>
            <a:spLocks noChangeArrowheads="1"/>
          </p:cNvSpPr>
          <p:nvPr/>
        </p:nvSpPr>
        <p:spPr bwMode="auto">
          <a:xfrm>
            <a:off x="1255712" y="1457503"/>
            <a:ext cx="9677400" cy="3724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i="1" dirty="0">
                <a:solidFill>
                  <a:srgbClr val="FF0000"/>
                </a:solidFill>
                <a:latin typeface="Arial"/>
                <a:cs typeface="Arial"/>
              </a:rPr>
              <a:t>This is a “Self-Study” learning module!</a:t>
            </a:r>
          </a:p>
          <a:p>
            <a:pPr algn="ctr"/>
            <a:endParaRPr lang="en-US" sz="600" b="1" i="1" dirty="0">
              <a:solidFill>
                <a:srgbClr val="FF0000"/>
              </a:solidFill>
              <a:latin typeface="Arial"/>
              <a:cs typeface="Arial"/>
            </a:endParaRPr>
          </a:p>
          <a:p>
            <a:pPr algn="ctr"/>
            <a:r>
              <a:rPr lang="en-US" sz="2000" b="1" i="1" dirty="0">
                <a:solidFill>
                  <a:srgbClr val="FF0000"/>
                </a:solidFill>
                <a:latin typeface="Arial"/>
                <a:cs typeface="Arial"/>
              </a:rPr>
              <a:t>Progress through this module at your own pace by </a:t>
            </a:r>
            <a:r>
              <a:rPr lang="mr-IN" sz="2000" b="1" i="1" dirty="0">
                <a:solidFill>
                  <a:srgbClr val="FF0000"/>
                </a:solidFill>
                <a:latin typeface="Arial"/>
                <a:cs typeface="Arial"/>
              </a:rPr>
              <a:t>…</a:t>
            </a:r>
            <a:r>
              <a:rPr lang="en-US" sz="2000" b="1" i="1" dirty="0">
                <a:solidFill>
                  <a:srgbClr val="FF0000"/>
                </a:solidFill>
                <a:latin typeface="Arial"/>
                <a:cs typeface="Arial"/>
              </a:rPr>
              <a:t>.</a:t>
            </a:r>
          </a:p>
          <a:p>
            <a:pPr algn="ctr"/>
            <a:endParaRPr lang="en-US" sz="2400" b="1" i="1" dirty="0">
              <a:solidFill>
                <a:srgbClr val="FF0000"/>
              </a:solidFill>
              <a:latin typeface="Garamond" charset="0"/>
              <a:cs typeface="Garamond" charset="0"/>
            </a:endParaRPr>
          </a:p>
          <a:p>
            <a:pPr algn="ctr"/>
            <a:endParaRPr lang="en-US" sz="2400" dirty="0">
              <a:solidFill>
                <a:schemeClr val="tx1"/>
              </a:solidFill>
              <a:latin typeface="Garamond" charset="0"/>
              <a:cs typeface="Garamond" charset="0"/>
            </a:endParaRPr>
          </a:p>
          <a:p>
            <a:pPr algn="ctr">
              <a:spcAft>
                <a:spcPts val="1200"/>
              </a:spcAft>
            </a:pPr>
            <a:r>
              <a:rPr lang="en-US" sz="3200" b="1" dirty="0">
                <a:solidFill>
                  <a:schemeClr val="tx1"/>
                </a:solidFill>
                <a:latin typeface="Garamond" charset="0"/>
                <a:cs typeface="Garamond" charset="0"/>
              </a:rPr>
              <a:t>Clicking the Mouse</a:t>
            </a:r>
          </a:p>
          <a:p>
            <a:pPr algn="ctr">
              <a:spcAft>
                <a:spcPts val="1200"/>
              </a:spcAft>
            </a:pPr>
            <a:r>
              <a:rPr lang="en-US" sz="2000" b="1" i="1" dirty="0">
                <a:solidFill>
                  <a:srgbClr val="FF0000"/>
                </a:solidFill>
                <a:latin typeface="Arial"/>
                <a:cs typeface="Arial"/>
              </a:rPr>
              <a:t>or</a:t>
            </a:r>
          </a:p>
          <a:p>
            <a:pPr algn="ctr"/>
            <a:r>
              <a:rPr lang="en-US" sz="3200" b="1" dirty="0">
                <a:solidFill>
                  <a:schemeClr val="tx1"/>
                </a:solidFill>
                <a:latin typeface="Garamond" charset="0"/>
                <a:cs typeface="Garamond" charset="0"/>
              </a:rPr>
              <a:t>Using the Page “Up/Down” buttons</a:t>
            </a:r>
          </a:p>
          <a:p>
            <a:pPr algn="ctr"/>
            <a:endParaRPr lang="en-US" sz="900" i="1" dirty="0">
              <a:solidFill>
                <a:schemeClr val="tx1"/>
              </a:solidFill>
              <a:latin typeface="Garamond" charset="0"/>
              <a:cs typeface="Garamond" charset="0"/>
            </a:endParaRPr>
          </a:p>
          <a:p>
            <a:pPr algn="ctr"/>
            <a:r>
              <a:rPr lang="en-US" sz="2400" i="1" dirty="0">
                <a:solidFill>
                  <a:schemeClr val="tx1"/>
                </a:solidFill>
                <a:latin typeface="Garamond" charset="0"/>
                <a:cs typeface="Garamond" charset="0"/>
              </a:rPr>
              <a:t> </a:t>
            </a:r>
            <a:endParaRPr lang="en-US" altLang="ja-JP" sz="2400" b="1" dirty="0">
              <a:solidFill>
                <a:schemeClr val="tx1"/>
              </a:solidFill>
              <a:latin typeface="Garamond" charset="0"/>
              <a:cs typeface="Garamond" charset="0"/>
            </a:endParaRPr>
          </a:p>
        </p:txBody>
      </p:sp>
    </p:spTree>
    <p:extLst>
      <p:ext uri="{BB962C8B-B14F-4D97-AF65-F5344CB8AC3E}">
        <p14:creationId xmlns:p14="http://schemas.microsoft.com/office/powerpoint/2010/main" val="29511797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1141412" y="1600200"/>
            <a:ext cx="9906000" cy="5509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From February 1942 thru March 1945, </a:t>
            </a:r>
            <a:r>
              <a:rPr lang="en-US" sz="2000" i="1" dirty="0">
                <a:solidFill>
                  <a:schemeClr val="tx1"/>
                </a:solidFill>
                <a:latin typeface="Arial"/>
                <a:cs typeface="Arial"/>
              </a:rPr>
              <a:t>Indy</a:t>
            </a:r>
            <a:r>
              <a:rPr lang="en-US" sz="2000" dirty="0">
                <a:solidFill>
                  <a:schemeClr val="tx1"/>
                </a:solidFill>
                <a:latin typeface="Arial"/>
                <a:cs typeface="Arial"/>
              </a:rPr>
              <a:t> actively participated in multiple campaigns and battles throughout the Pacific as a member ship under the overall command of CINCPAC (</a:t>
            </a:r>
            <a:r>
              <a:rPr lang="en-US" sz="2000" i="1" dirty="0">
                <a:solidFill>
                  <a:schemeClr val="tx1"/>
                </a:solidFill>
                <a:latin typeface="Arial"/>
                <a:cs typeface="Arial"/>
              </a:rPr>
              <a:t>Commander in Chief, Pacific</a:t>
            </a:r>
            <a:r>
              <a:rPr lang="en-US" sz="2000" dirty="0">
                <a:solidFill>
                  <a:schemeClr val="tx1"/>
                </a:solidFill>
                <a:latin typeface="Arial"/>
                <a:cs typeface="Arial"/>
              </a:rPr>
              <a:t>) Admiral Chester Nimitz.</a:t>
            </a:r>
          </a:p>
          <a:p>
            <a:endParaRPr lang="en-US" sz="900" dirty="0">
              <a:solidFill>
                <a:schemeClr val="tx1"/>
              </a:solidFill>
              <a:latin typeface="Arial"/>
              <a:cs typeface="Arial"/>
            </a:endParaRPr>
          </a:p>
          <a:p>
            <a:r>
              <a:rPr lang="en-US" sz="2000" dirty="0">
                <a:solidFill>
                  <a:schemeClr val="tx1"/>
                </a:solidFill>
                <a:latin typeface="Arial"/>
                <a:cs typeface="Arial"/>
              </a:rPr>
              <a:t>In November 1943, she was selected to serve as a CINCPAC</a:t>
            </a:r>
          </a:p>
          <a:p>
            <a:endParaRPr lang="en-US" sz="1200" dirty="0">
              <a:solidFill>
                <a:schemeClr val="tx1"/>
              </a:solidFill>
              <a:latin typeface="Arial"/>
              <a:cs typeface="Arial"/>
            </a:endParaRPr>
          </a:p>
          <a:p>
            <a:endParaRPr lang="en-US" sz="1400" dirty="0">
              <a:solidFill>
                <a:schemeClr val="tx1"/>
              </a:solidFill>
              <a:latin typeface="Arial"/>
              <a:cs typeface="Arial"/>
            </a:endParaRPr>
          </a:p>
          <a:p>
            <a:pPr algn="ctr"/>
            <a:r>
              <a:rPr lang="en-US" sz="2000" dirty="0">
                <a:solidFill>
                  <a:schemeClr val="tx1"/>
                </a:solidFill>
                <a:latin typeface="Arial"/>
                <a:cs typeface="Arial"/>
              </a:rPr>
              <a:t>         </a:t>
            </a:r>
            <a:r>
              <a:rPr lang="en-US" sz="3600" b="1" dirty="0">
                <a:ln>
                  <a:solidFill>
                    <a:srgbClr val="000000"/>
                  </a:solidFill>
                </a:ln>
                <a:solidFill>
                  <a:srgbClr val="000090"/>
                </a:solidFill>
                <a:latin typeface="Garamond"/>
                <a:cs typeface="Garamond"/>
              </a:rPr>
              <a:t>“</a:t>
            </a:r>
            <a:r>
              <a:rPr lang="en-US" sz="3600" b="1" dirty="0">
                <a:solidFill>
                  <a:srgbClr val="000090"/>
                </a:solidFill>
                <a:latin typeface="Arial"/>
                <a:cs typeface="Arial"/>
              </a:rPr>
              <a:t>Flagship</a:t>
            </a:r>
            <a:r>
              <a:rPr lang="en-US" sz="3600" b="1" dirty="0">
                <a:ln>
                  <a:solidFill>
                    <a:srgbClr val="000000"/>
                  </a:solidFill>
                </a:ln>
                <a:solidFill>
                  <a:srgbClr val="000090"/>
                </a:solidFill>
                <a:latin typeface="Garamond"/>
                <a:cs typeface="Garamond"/>
              </a:rPr>
              <a:t>”</a:t>
            </a:r>
          </a:p>
          <a:p>
            <a:pPr algn="ctr"/>
            <a:r>
              <a:rPr lang="en-US" sz="2800" b="1" dirty="0">
                <a:solidFill>
                  <a:srgbClr val="000090"/>
                </a:solidFill>
                <a:latin typeface="Arial"/>
                <a:cs typeface="Arial"/>
              </a:rPr>
              <a:t>     </a:t>
            </a:r>
            <a:r>
              <a:rPr lang="en-US" sz="2400" i="1" dirty="0">
                <a:solidFill>
                  <a:srgbClr val="000090"/>
                </a:solidFill>
                <a:latin typeface="Arial"/>
                <a:cs typeface="Arial"/>
              </a:rPr>
              <a:t>for</a:t>
            </a:r>
            <a:r>
              <a:rPr lang="en-US" sz="3600" i="1" dirty="0">
                <a:solidFill>
                  <a:srgbClr val="000090"/>
                </a:solidFill>
                <a:latin typeface="Arial"/>
                <a:cs typeface="Arial"/>
              </a:rPr>
              <a:t> </a:t>
            </a:r>
          </a:p>
          <a:p>
            <a:pPr algn="ctr"/>
            <a:r>
              <a:rPr lang="en-US" sz="3600" b="1" dirty="0">
                <a:solidFill>
                  <a:srgbClr val="000090"/>
                </a:solidFill>
                <a:latin typeface="Arial"/>
                <a:cs typeface="Arial"/>
              </a:rPr>
              <a:t>  Admiral Raymond A. Spruance</a:t>
            </a:r>
            <a:r>
              <a:rPr lang="en-US" sz="3600" b="1" dirty="0">
                <a:solidFill>
                  <a:schemeClr val="tx1"/>
                </a:solidFill>
                <a:latin typeface="Arial"/>
                <a:cs typeface="Arial"/>
              </a:rPr>
              <a:t>*</a:t>
            </a:r>
          </a:p>
          <a:p>
            <a:endParaRPr lang="en-US" sz="3600" b="1" dirty="0">
              <a:solidFill>
                <a:srgbClr val="000090"/>
              </a:solidFill>
              <a:latin typeface="Arial"/>
              <a:cs typeface="Arial"/>
            </a:endParaRPr>
          </a:p>
          <a:p>
            <a:endParaRPr lang="en-US" sz="900" dirty="0">
              <a:solidFill>
                <a:schemeClr val="tx1"/>
              </a:solidFill>
              <a:latin typeface="Arial"/>
              <a:cs typeface="Arial"/>
            </a:endParaRPr>
          </a:p>
          <a:p>
            <a:r>
              <a:rPr lang="en-US" sz="3600" i="1" dirty="0">
                <a:solidFill>
                  <a:schemeClr val="tx1"/>
                </a:solidFill>
                <a:latin typeface="Arial"/>
                <a:cs typeface="Arial"/>
              </a:rPr>
              <a:t>* </a:t>
            </a:r>
            <a:r>
              <a:rPr lang="en-US" sz="1600" i="1" dirty="0">
                <a:solidFill>
                  <a:schemeClr val="tx1"/>
                </a:solidFill>
                <a:latin typeface="Arial"/>
                <a:cs typeface="Arial"/>
              </a:rPr>
              <a:t>Admiral Spruance used Indy as his flagship as Commander of the Central Pacific Force and the Fifth </a:t>
            </a:r>
          </a:p>
          <a:p>
            <a:r>
              <a:rPr lang="en-US" sz="1600" i="1" dirty="0">
                <a:solidFill>
                  <a:schemeClr val="tx1"/>
                </a:solidFill>
                <a:latin typeface="Arial"/>
                <a:cs typeface="Arial"/>
              </a:rPr>
              <a:t>     Fleet from November 1943 thru March 1945.</a:t>
            </a:r>
            <a:endParaRPr lang="en-US" sz="1600" b="1" i="1" dirty="0">
              <a:solidFill>
                <a:schemeClr val="tx1"/>
              </a:solidFill>
              <a:latin typeface="Arial"/>
              <a:cs typeface="Arial"/>
            </a:endParaRPr>
          </a:p>
          <a:p>
            <a:endParaRPr lang="en-US" sz="1600" i="1" dirty="0">
              <a:solidFill>
                <a:schemeClr val="tx1"/>
              </a:solidFill>
              <a:latin typeface="Arial"/>
              <a:cs typeface="Arial"/>
            </a:endParaRPr>
          </a:p>
          <a:p>
            <a:endParaRPr lang="en-US" sz="1600" i="1" dirty="0">
              <a:solidFill>
                <a:schemeClr val="tx1"/>
              </a:solidFill>
              <a:latin typeface="Arial"/>
              <a:cs typeface="Arial"/>
            </a:endParaRPr>
          </a:p>
        </p:txBody>
      </p:sp>
      <p:sp>
        <p:nvSpPr>
          <p:cNvPr id="4" name="Rectangle 8"/>
          <p:cNvSpPr>
            <a:spLocks noChangeArrowheads="1"/>
          </p:cNvSpPr>
          <p:nvPr/>
        </p:nvSpPr>
        <p:spPr bwMode="auto">
          <a:xfrm>
            <a:off x="2328841" y="4023761"/>
            <a:ext cx="749791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Arial"/>
                <a:cs typeface="Arial"/>
              </a:rPr>
              <a:t> </a:t>
            </a:r>
          </a:p>
          <a:p>
            <a:endParaRPr lang="en-US" dirty="0">
              <a:solidFill>
                <a:schemeClr val="tx1"/>
              </a:solidFill>
              <a:latin typeface="Arial"/>
              <a:cs typeface="Arial"/>
            </a:endParaRPr>
          </a:p>
        </p:txBody>
      </p:sp>
      <p:sp>
        <p:nvSpPr>
          <p:cNvPr id="9" name="TextBox 8"/>
          <p:cNvSpPr txBox="1"/>
          <p:nvPr/>
        </p:nvSpPr>
        <p:spPr>
          <a:xfrm>
            <a:off x="2208212" y="762000"/>
            <a:ext cx="7772400" cy="646331"/>
          </a:xfrm>
          <a:prstGeom prst="rect">
            <a:avLst/>
          </a:prstGeom>
          <a:blipFill rotWithShape="1">
            <a:blip r:embed="rId3"/>
            <a:tile tx="0" ty="0" sx="100000" sy="100000" flip="none" algn="tl"/>
          </a:blipFill>
          <a:ln w="76200" cmpd="sng">
            <a:solidFill>
              <a:srgbClr val="FF0000"/>
            </a:solidFill>
          </a:ln>
        </p:spPr>
        <p:txBody>
          <a:bodyPr wrap="square">
            <a:spAutoFit/>
          </a:bodyPr>
          <a:lstStyle/>
          <a:p>
            <a:pPr algn="ctr">
              <a:defRPr/>
            </a:pPr>
            <a:r>
              <a:rPr lang="en-US" sz="3600" i="1" dirty="0">
                <a:ln>
                  <a:solidFill>
                    <a:srgbClr val="000000"/>
                  </a:solidFill>
                </a:ln>
                <a:solidFill>
                  <a:srgbClr val="000090"/>
                </a:solidFill>
                <a:latin typeface="Garamond"/>
                <a:cs typeface="Garamond"/>
              </a:rPr>
              <a:t>Indy</a:t>
            </a:r>
            <a:r>
              <a:rPr lang="en-US" sz="3600" dirty="0">
                <a:ln>
                  <a:solidFill>
                    <a:srgbClr val="000000"/>
                  </a:solidFill>
                </a:ln>
                <a:solidFill>
                  <a:srgbClr val="000090"/>
                </a:solidFill>
                <a:latin typeface="Garamond"/>
                <a:cs typeface="Garamond"/>
              </a:rPr>
              <a:t> served as a “Flagship” in WWII </a:t>
            </a:r>
            <a:endParaRPr lang="en-US" sz="4400" dirty="0">
              <a:ln>
                <a:solidFill>
                  <a:srgbClr val="000000"/>
                </a:solidFill>
              </a:ln>
              <a:solidFill>
                <a:srgbClr val="000090"/>
              </a:solidFill>
              <a:latin typeface="Garamond"/>
              <a:cs typeface="Garamond"/>
            </a:endParaRPr>
          </a:p>
        </p:txBody>
      </p:sp>
    </p:spTree>
    <p:extLst>
      <p:ext uri="{BB962C8B-B14F-4D97-AF65-F5344CB8AC3E}">
        <p14:creationId xmlns:p14="http://schemas.microsoft.com/office/powerpoint/2010/main" val="96968546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1941512" y="2209800"/>
            <a:ext cx="8305800" cy="3816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During </a:t>
            </a:r>
            <a:r>
              <a:rPr lang="en-US" sz="2800" dirty="0">
                <a:solidFill>
                  <a:schemeClr val="tx1"/>
                </a:solidFill>
                <a:latin typeface="Garamond"/>
                <a:cs typeface="Garamond"/>
              </a:rPr>
              <a:t>WW II</a:t>
            </a:r>
            <a:r>
              <a:rPr lang="en-US" sz="2000" dirty="0">
                <a:solidFill>
                  <a:schemeClr val="tx1"/>
                </a:solidFill>
                <a:latin typeface="Arial"/>
                <a:cs typeface="Arial"/>
              </a:rPr>
              <a:t>, many US Navy Warships earned Battle Stars.</a:t>
            </a:r>
          </a:p>
          <a:p>
            <a:endParaRPr lang="en-US" sz="1400" dirty="0">
              <a:solidFill>
                <a:schemeClr val="tx1"/>
              </a:solidFill>
              <a:latin typeface="Arial"/>
              <a:cs typeface="Arial"/>
            </a:endParaRPr>
          </a:p>
          <a:p>
            <a:r>
              <a:rPr lang="en-US" sz="2000" dirty="0">
                <a:solidFill>
                  <a:schemeClr val="tx1"/>
                </a:solidFill>
                <a:latin typeface="Arial"/>
                <a:cs typeface="Arial"/>
              </a:rPr>
              <a:t>Battle Stars (</a:t>
            </a:r>
            <a:r>
              <a:rPr lang="en-US" sz="2000" i="1" dirty="0">
                <a:solidFill>
                  <a:schemeClr val="tx1"/>
                </a:solidFill>
                <a:latin typeface="Arial"/>
                <a:cs typeface="Arial"/>
              </a:rPr>
              <a:t>also known as “Commendations”</a:t>
            </a:r>
            <a:r>
              <a:rPr lang="en-US" sz="2000" dirty="0">
                <a:solidFill>
                  <a:schemeClr val="tx1"/>
                </a:solidFill>
                <a:latin typeface="Arial"/>
                <a:cs typeface="Arial"/>
              </a:rPr>
              <a:t>) were issued to US Navy Warships in recognition of their meritorious participation in battle or for having suffered damage during battle conditions.</a:t>
            </a:r>
          </a:p>
          <a:p>
            <a:endParaRPr lang="en-US" sz="2000" dirty="0">
              <a:solidFill>
                <a:schemeClr val="tx1"/>
              </a:solidFill>
              <a:latin typeface="Arial"/>
              <a:cs typeface="Arial"/>
            </a:endParaRPr>
          </a:p>
          <a:p>
            <a:r>
              <a:rPr lang="en-US" sz="2000" b="1" dirty="0">
                <a:solidFill>
                  <a:schemeClr val="tx1"/>
                </a:solidFill>
                <a:latin typeface="Arial"/>
                <a:cs typeface="Arial"/>
              </a:rPr>
              <a:t>In honor and recognition of her valiant service in </a:t>
            </a:r>
            <a:r>
              <a:rPr lang="en-US" sz="2400" b="1" dirty="0">
                <a:solidFill>
                  <a:schemeClr val="tx1"/>
                </a:solidFill>
                <a:latin typeface="Garamond"/>
                <a:cs typeface="Garamond"/>
              </a:rPr>
              <a:t>WW II</a:t>
            </a:r>
            <a:r>
              <a:rPr lang="en-US" sz="2000" b="1" dirty="0">
                <a:solidFill>
                  <a:schemeClr val="tx1"/>
                </a:solidFill>
                <a:latin typeface="Arial"/>
                <a:cs typeface="Arial"/>
              </a:rPr>
              <a:t>,</a:t>
            </a:r>
            <a:r>
              <a:rPr lang="en-US" sz="2000" b="1" i="1" dirty="0">
                <a:solidFill>
                  <a:schemeClr val="tx1"/>
                </a:solidFill>
                <a:latin typeface="Arial"/>
                <a:cs typeface="Arial"/>
              </a:rPr>
              <a:t> Indy</a:t>
            </a:r>
            <a:r>
              <a:rPr lang="en-US" sz="2000" b="1" dirty="0">
                <a:solidFill>
                  <a:schemeClr val="tx1"/>
                </a:solidFill>
                <a:latin typeface="Arial"/>
                <a:cs typeface="Arial"/>
              </a:rPr>
              <a:t> ultimately earned a total of Ten (10) Battle Stars.</a:t>
            </a:r>
          </a:p>
          <a:p>
            <a:endParaRPr lang="en-US" sz="2000" dirty="0">
              <a:solidFill>
                <a:schemeClr val="tx1"/>
              </a:solidFill>
              <a:latin typeface="Arial"/>
              <a:cs typeface="Arial"/>
            </a:endParaRPr>
          </a:p>
          <a:p>
            <a:endParaRPr lang="en-US" sz="2000" dirty="0">
              <a:solidFill>
                <a:schemeClr val="tx1"/>
              </a:solidFill>
              <a:latin typeface="Arial"/>
              <a:cs typeface="Arial"/>
            </a:endParaRPr>
          </a:p>
          <a:p>
            <a:pPr algn="ctr"/>
            <a:r>
              <a:rPr lang="en-US" sz="2000" b="1" dirty="0">
                <a:solidFill>
                  <a:srgbClr val="000090"/>
                </a:solidFill>
                <a:latin typeface="Arial"/>
                <a:cs typeface="Arial"/>
              </a:rPr>
              <a:t>Let’s take a look at each of </a:t>
            </a:r>
            <a:r>
              <a:rPr lang="en-US" sz="2000" b="1" i="1" dirty="0">
                <a:solidFill>
                  <a:srgbClr val="000090"/>
                </a:solidFill>
                <a:latin typeface="Arial"/>
                <a:cs typeface="Arial"/>
              </a:rPr>
              <a:t>Indy</a:t>
            </a:r>
            <a:r>
              <a:rPr lang="en-US" sz="2000" b="1" dirty="0">
                <a:solidFill>
                  <a:srgbClr val="000090"/>
                </a:solidFill>
                <a:latin typeface="Arial"/>
                <a:cs typeface="Arial"/>
              </a:rPr>
              <a:t>’s Ten (10) Battle Stars!</a:t>
            </a:r>
          </a:p>
          <a:p>
            <a:endParaRPr lang="en-US" sz="1600" dirty="0">
              <a:solidFill>
                <a:schemeClr val="tx1"/>
              </a:solidFill>
              <a:latin typeface="Arial"/>
              <a:cs typeface="Arial"/>
            </a:endParaRPr>
          </a:p>
        </p:txBody>
      </p:sp>
      <p:sp>
        <p:nvSpPr>
          <p:cNvPr id="6" name="TextBox 5"/>
          <p:cNvSpPr txBox="1"/>
          <p:nvPr/>
        </p:nvSpPr>
        <p:spPr>
          <a:xfrm>
            <a:off x="3390369" y="838200"/>
            <a:ext cx="5408087" cy="769441"/>
          </a:xfrm>
          <a:prstGeom prst="rect">
            <a:avLst/>
          </a:prstGeom>
          <a:solidFill>
            <a:srgbClr val="000090"/>
          </a:solidFill>
          <a:ln w="76200" cmpd="sng">
            <a:solidFill>
              <a:srgbClr val="FF0000"/>
            </a:solidFill>
          </a:ln>
        </p:spPr>
        <p:txBody>
          <a:bodyPr>
            <a:spAutoFit/>
          </a:bodyPr>
          <a:lstStyle/>
          <a:p>
            <a:pPr algn="ctr">
              <a:defRPr/>
            </a:pPr>
            <a:r>
              <a:rPr lang="en-US" sz="4400" b="1" dirty="0">
                <a:ln>
                  <a:solidFill>
                    <a:srgbClr val="000000"/>
                  </a:solidFill>
                </a:ln>
                <a:latin typeface="Garamond"/>
                <a:cs typeface="Garamond"/>
              </a:rPr>
              <a:t>Battle Stars</a:t>
            </a:r>
          </a:p>
        </p:txBody>
      </p:sp>
      <p:sp>
        <p:nvSpPr>
          <p:cNvPr id="7" name="5-Point Star 6"/>
          <p:cNvSpPr/>
          <p:nvPr/>
        </p:nvSpPr>
        <p:spPr bwMode="auto">
          <a:xfrm>
            <a:off x="3579208" y="998040"/>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8" name="5-Point Star 7"/>
          <p:cNvSpPr/>
          <p:nvPr/>
        </p:nvSpPr>
        <p:spPr bwMode="auto">
          <a:xfrm>
            <a:off x="7692401" y="998040"/>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4">
                                            <p:txEl>
                                              <p:pRg st="7" end="7"/>
                                            </p:txEl>
                                          </p:spTgt>
                                        </p:tgtEl>
                                        <p:attrNameLst>
                                          <p:attrName>style.visibility</p:attrName>
                                        </p:attrNameLst>
                                      </p:cBhvr>
                                      <p:to>
                                        <p:strVal val="visible"/>
                                      </p:to>
                                    </p:set>
                                    <p:anim calcmode="lin" valueType="num">
                                      <p:cBhvr additive="base">
                                        <p:cTn id="7" dur="500" fill="hold"/>
                                        <p:tgtEl>
                                          <p:spTgt spid="28674">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2226" name="Rectangle 8"/>
          <p:cNvSpPr>
            <a:spLocks noChangeArrowheads="1"/>
          </p:cNvSpPr>
          <p:nvPr/>
        </p:nvSpPr>
        <p:spPr bwMode="auto">
          <a:xfrm>
            <a:off x="1522412" y="1523762"/>
            <a:ext cx="9220199"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Bougainville Air Action and </a:t>
            </a:r>
            <a:r>
              <a:rPr lang="en-US" sz="2000" dirty="0" err="1">
                <a:solidFill>
                  <a:schemeClr val="tx1"/>
                </a:solidFill>
                <a:latin typeface="Arial"/>
                <a:cs typeface="Arial"/>
              </a:rPr>
              <a:t>Salamaua-Lae</a:t>
            </a:r>
            <a:r>
              <a:rPr lang="en-US" sz="2000" dirty="0">
                <a:solidFill>
                  <a:schemeClr val="tx1"/>
                </a:solidFill>
                <a:latin typeface="Arial"/>
                <a:cs typeface="Arial"/>
              </a:rPr>
              <a:t> Raid</a:t>
            </a:r>
          </a:p>
          <a:p>
            <a:pPr algn="ctr"/>
            <a:endParaRPr lang="en-US" sz="1200" dirty="0">
              <a:solidFill>
                <a:schemeClr val="tx1"/>
              </a:solidFill>
              <a:latin typeface="Arial"/>
              <a:cs typeface="Arial"/>
            </a:endParaRPr>
          </a:p>
          <a:p>
            <a:pPr algn="ctr"/>
            <a:r>
              <a:rPr lang="en-US" sz="2000" dirty="0">
                <a:solidFill>
                  <a:schemeClr val="tx1"/>
                </a:solidFill>
                <a:latin typeface="Arial"/>
                <a:cs typeface="Arial"/>
              </a:rPr>
              <a:t>20 February 1942  and  10 March 1942</a:t>
            </a:r>
          </a:p>
          <a:p>
            <a:pPr algn="ctr"/>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3" name="TextBox 2"/>
          <p:cNvSpPr txBox="1"/>
          <p:nvPr/>
        </p:nvSpPr>
        <p:spPr>
          <a:xfrm>
            <a:off x="3658007" y="457200"/>
            <a:ext cx="510340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1</a:t>
            </a:r>
            <a:r>
              <a:rPr lang="en-US" sz="4400" b="1" baseline="30000" dirty="0">
                <a:ln>
                  <a:solidFill>
                    <a:srgbClr val="000000"/>
                  </a:solidFill>
                </a:ln>
                <a:latin typeface="Garamond"/>
                <a:cs typeface="Garamond"/>
              </a:rPr>
              <a:t>st</a:t>
            </a:r>
            <a:r>
              <a:rPr lang="en-US" sz="4400" b="1" dirty="0">
                <a:ln>
                  <a:solidFill>
                    <a:srgbClr val="000000"/>
                  </a:solidFill>
                </a:ln>
                <a:latin typeface="Garamond"/>
                <a:cs typeface="Garamond"/>
              </a:rPr>
              <a:t> Battle Star</a:t>
            </a:r>
          </a:p>
        </p:txBody>
      </p:sp>
      <p:sp>
        <p:nvSpPr>
          <p:cNvPr id="8" name="5-Point Star 7"/>
          <p:cNvSpPr/>
          <p:nvPr/>
        </p:nvSpPr>
        <p:spPr bwMode="auto">
          <a:xfrm>
            <a:off x="78472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2" name="5-Point Star 11"/>
          <p:cNvSpPr/>
          <p:nvPr/>
        </p:nvSpPr>
        <p:spPr bwMode="auto">
          <a:xfrm>
            <a:off x="3810228"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1" name="5-Point Star 10"/>
          <p:cNvSpPr/>
          <p:nvPr/>
        </p:nvSpPr>
        <p:spPr bwMode="auto">
          <a:xfrm>
            <a:off x="1140063" y="59436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3" name="TextBox 1"/>
          <p:cNvSpPr txBox="1">
            <a:spLocks noChangeArrowheads="1"/>
          </p:cNvSpPr>
          <p:nvPr/>
        </p:nvSpPr>
        <p:spPr bwMode="auto">
          <a:xfrm>
            <a:off x="1293812" y="5181600"/>
            <a:ext cx="30468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000" b="1" dirty="0">
                <a:solidFill>
                  <a:srgbClr val="000090"/>
                </a:solidFill>
              </a:rPr>
              <a:t>1</a:t>
            </a:r>
          </a:p>
        </p:txBody>
      </p:sp>
      <p:sp>
        <p:nvSpPr>
          <p:cNvPr id="14" name="TextBox 6"/>
          <p:cNvSpPr txBox="1">
            <a:spLocks noChangeArrowheads="1"/>
          </p:cNvSpPr>
          <p:nvPr/>
        </p:nvSpPr>
        <p:spPr bwMode="auto">
          <a:xfrm>
            <a:off x="2436990" y="5334002"/>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000000"/>
                </a:solidFill>
              </a:rPr>
              <a:t>2</a:t>
            </a:r>
          </a:p>
        </p:txBody>
      </p:sp>
      <p:sp>
        <p:nvSpPr>
          <p:cNvPr id="15" name="5-Point Star 14"/>
          <p:cNvSpPr/>
          <p:nvPr/>
        </p:nvSpPr>
        <p:spPr bwMode="auto">
          <a:xfrm>
            <a:off x="2281477" y="6019800"/>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6" name="TextBox 8"/>
          <p:cNvSpPr txBox="1">
            <a:spLocks noChangeArrowheads="1"/>
          </p:cNvSpPr>
          <p:nvPr/>
        </p:nvSpPr>
        <p:spPr bwMode="auto">
          <a:xfrm>
            <a:off x="3503791" y="5329238"/>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000000"/>
                </a:solidFill>
              </a:rPr>
              <a:t>3</a:t>
            </a:r>
          </a:p>
        </p:txBody>
      </p:sp>
      <p:sp>
        <p:nvSpPr>
          <p:cNvPr id="17" name="5-Point Star 16"/>
          <p:cNvSpPr/>
          <p:nvPr/>
        </p:nvSpPr>
        <p:spPr bwMode="auto">
          <a:xfrm>
            <a:off x="3348277" y="6019800"/>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8" name="TextBox 10"/>
          <p:cNvSpPr txBox="1">
            <a:spLocks noChangeArrowheads="1"/>
          </p:cNvSpPr>
          <p:nvPr/>
        </p:nvSpPr>
        <p:spPr bwMode="auto">
          <a:xfrm>
            <a:off x="4497326" y="5334002"/>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000000"/>
                </a:solidFill>
              </a:rPr>
              <a:t>4</a:t>
            </a:r>
          </a:p>
        </p:txBody>
      </p:sp>
      <p:sp>
        <p:nvSpPr>
          <p:cNvPr id="19" name="5-Point Star 18"/>
          <p:cNvSpPr/>
          <p:nvPr/>
        </p:nvSpPr>
        <p:spPr bwMode="auto">
          <a:xfrm>
            <a:off x="4341812" y="6019800"/>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0" name="TextBox 12"/>
          <p:cNvSpPr txBox="1">
            <a:spLocks noChangeArrowheads="1"/>
          </p:cNvSpPr>
          <p:nvPr/>
        </p:nvSpPr>
        <p:spPr bwMode="auto">
          <a:xfrm>
            <a:off x="5485845" y="5334002"/>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a:solidFill>
                  <a:srgbClr val="000000"/>
                </a:solidFill>
              </a:rPr>
              <a:t>5</a:t>
            </a:r>
          </a:p>
        </p:txBody>
      </p:sp>
      <p:sp>
        <p:nvSpPr>
          <p:cNvPr id="21" name="5-Point Star 20"/>
          <p:cNvSpPr/>
          <p:nvPr/>
        </p:nvSpPr>
        <p:spPr bwMode="auto">
          <a:xfrm>
            <a:off x="5330331" y="6019800"/>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2" name="TextBox 14"/>
          <p:cNvSpPr txBox="1">
            <a:spLocks noChangeArrowheads="1"/>
          </p:cNvSpPr>
          <p:nvPr/>
        </p:nvSpPr>
        <p:spPr bwMode="auto">
          <a:xfrm>
            <a:off x="6478556" y="5334002"/>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000000"/>
                </a:solidFill>
              </a:rPr>
              <a:t>6</a:t>
            </a:r>
          </a:p>
        </p:txBody>
      </p:sp>
      <p:sp>
        <p:nvSpPr>
          <p:cNvPr id="23" name="5-Point Star 22"/>
          <p:cNvSpPr/>
          <p:nvPr/>
        </p:nvSpPr>
        <p:spPr bwMode="auto">
          <a:xfrm>
            <a:off x="6399212" y="6019800"/>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4" name="TextBox 16"/>
          <p:cNvSpPr txBox="1">
            <a:spLocks noChangeArrowheads="1"/>
          </p:cNvSpPr>
          <p:nvPr/>
        </p:nvSpPr>
        <p:spPr bwMode="auto">
          <a:xfrm>
            <a:off x="7542152" y="5334002"/>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000000"/>
                </a:solidFill>
              </a:rPr>
              <a:t>7</a:t>
            </a:r>
          </a:p>
        </p:txBody>
      </p:sp>
      <p:sp>
        <p:nvSpPr>
          <p:cNvPr id="25" name="5-Point Star 24"/>
          <p:cNvSpPr/>
          <p:nvPr/>
        </p:nvSpPr>
        <p:spPr bwMode="auto">
          <a:xfrm>
            <a:off x="7389812" y="6019800"/>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6" name="TextBox 18"/>
          <p:cNvSpPr txBox="1">
            <a:spLocks noChangeArrowheads="1"/>
          </p:cNvSpPr>
          <p:nvPr/>
        </p:nvSpPr>
        <p:spPr bwMode="auto">
          <a:xfrm>
            <a:off x="8608954" y="5334002"/>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000000"/>
                </a:solidFill>
              </a:rPr>
              <a:t>8</a:t>
            </a:r>
          </a:p>
        </p:txBody>
      </p:sp>
      <p:sp>
        <p:nvSpPr>
          <p:cNvPr id="27" name="5-Point Star 26"/>
          <p:cNvSpPr/>
          <p:nvPr/>
        </p:nvSpPr>
        <p:spPr bwMode="auto">
          <a:xfrm>
            <a:off x="8456612" y="6019800"/>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8" name="TextBox 22"/>
          <p:cNvSpPr txBox="1">
            <a:spLocks noChangeArrowheads="1"/>
          </p:cNvSpPr>
          <p:nvPr/>
        </p:nvSpPr>
        <p:spPr bwMode="auto">
          <a:xfrm>
            <a:off x="9602726" y="5334002"/>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000000"/>
                </a:solidFill>
              </a:rPr>
              <a:t>9</a:t>
            </a:r>
          </a:p>
        </p:txBody>
      </p:sp>
      <p:sp>
        <p:nvSpPr>
          <p:cNvPr id="29" name="5-Point Star 28"/>
          <p:cNvSpPr/>
          <p:nvPr/>
        </p:nvSpPr>
        <p:spPr bwMode="auto">
          <a:xfrm>
            <a:off x="9447212" y="6019800"/>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0" name="TextBox 29"/>
          <p:cNvSpPr txBox="1">
            <a:spLocks noChangeArrowheads="1"/>
          </p:cNvSpPr>
          <p:nvPr/>
        </p:nvSpPr>
        <p:spPr bwMode="auto">
          <a:xfrm>
            <a:off x="10517184" y="5334002"/>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000000"/>
                </a:solidFill>
              </a:rPr>
              <a:t>10</a:t>
            </a:r>
          </a:p>
        </p:txBody>
      </p:sp>
      <p:sp>
        <p:nvSpPr>
          <p:cNvPr id="31" name="5-Point Star 30"/>
          <p:cNvSpPr/>
          <p:nvPr/>
        </p:nvSpPr>
        <p:spPr bwMode="auto">
          <a:xfrm>
            <a:off x="10514012" y="6019800"/>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2" name="Rectangle 8"/>
          <p:cNvSpPr>
            <a:spLocks noChangeArrowheads="1"/>
          </p:cNvSpPr>
          <p:nvPr/>
        </p:nvSpPr>
        <p:spPr bwMode="auto">
          <a:xfrm>
            <a:off x="1484313" y="2819400"/>
            <a:ext cx="9220199" cy="283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Indy joined Task Force 12 and traveled to South Pacific to escort the aircraft carrier Lexington.  On 20 Feb, the ships in TF12 were attacked near </a:t>
            </a:r>
            <a:r>
              <a:rPr lang="en-US" i="1" dirty="0" err="1">
                <a:solidFill>
                  <a:schemeClr val="tx1"/>
                </a:solidFill>
                <a:latin typeface="Arial"/>
                <a:cs typeface="Arial"/>
              </a:rPr>
              <a:t>Rabaul</a:t>
            </a:r>
            <a:r>
              <a:rPr lang="en-US" i="1" dirty="0">
                <a:solidFill>
                  <a:schemeClr val="tx1"/>
                </a:solidFill>
                <a:latin typeface="Arial"/>
                <a:cs typeface="Arial"/>
              </a:rPr>
              <a:t>, New Britain by 18 Japanese aircraft.  Of these, 16 were shot down by aircraft from the Lexington and Indy participated with her anti-aircraft armory and joined other TF12 ships in destroying the remaining 2 planes.  On 10 Mar, Indy joined with the carrier Yorktown and other U.S. ships to attack </a:t>
            </a:r>
            <a:r>
              <a:rPr lang="en-US" i="1" dirty="0" err="1">
                <a:solidFill>
                  <a:schemeClr val="tx1"/>
                </a:solidFill>
                <a:latin typeface="Arial"/>
                <a:cs typeface="Arial"/>
              </a:rPr>
              <a:t>Lae</a:t>
            </a:r>
            <a:r>
              <a:rPr lang="en-US" i="1" dirty="0">
                <a:solidFill>
                  <a:schemeClr val="tx1"/>
                </a:solidFill>
                <a:latin typeface="Arial"/>
                <a:cs typeface="Arial"/>
              </a:rPr>
              <a:t> and </a:t>
            </a:r>
            <a:r>
              <a:rPr lang="en-US" i="1" dirty="0" err="1">
                <a:solidFill>
                  <a:schemeClr val="tx1"/>
                </a:solidFill>
                <a:latin typeface="Arial"/>
                <a:cs typeface="Arial"/>
              </a:rPr>
              <a:t>Salamaua</a:t>
            </a:r>
            <a:r>
              <a:rPr lang="en-US" i="1" dirty="0">
                <a:solidFill>
                  <a:schemeClr val="tx1"/>
                </a:solidFill>
                <a:latin typeface="Arial"/>
                <a:cs typeface="Arial"/>
              </a:rPr>
              <a:t>, New Guinea against Japanese amphibious forces that were marshaling there.  Heavy damage was inflicted on Japanese warships and transports by the combined Task Force group.</a:t>
            </a:r>
          </a:p>
          <a:p>
            <a:pPr algn="ctr"/>
            <a:endParaRPr lang="en-US" sz="1600" dirty="0">
              <a:solidFill>
                <a:schemeClr val="tx1"/>
              </a:solidFill>
              <a:latin typeface="Arial"/>
              <a:cs typeface="Arial"/>
            </a:endParaRPr>
          </a:p>
          <a:p>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3250" name="Rectangle 8"/>
          <p:cNvSpPr>
            <a:spLocks noChangeArrowheads="1"/>
          </p:cNvSpPr>
          <p:nvPr/>
        </p:nvSpPr>
        <p:spPr bwMode="auto">
          <a:xfrm>
            <a:off x="1598612" y="1501423"/>
            <a:ext cx="8991600" cy="1354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Aleutians Operation:  Attu Occupation</a:t>
            </a:r>
          </a:p>
          <a:p>
            <a:pPr algn="ctr"/>
            <a:endParaRPr lang="en-US" sz="1000" dirty="0">
              <a:solidFill>
                <a:schemeClr val="tx1"/>
              </a:solidFill>
              <a:latin typeface="Arial"/>
              <a:cs typeface="Arial"/>
            </a:endParaRPr>
          </a:p>
          <a:p>
            <a:pPr algn="ctr"/>
            <a:r>
              <a:rPr lang="en-US" sz="2000" dirty="0">
                <a:solidFill>
                  <a:schemeClr val="tx1"/>
                </a:solidFill>
                <a:latin typeface="Arial"/>
                <a:cs typeface="Arial"/>
              </a:rPr>
              <a:t>25 May 1943 </a:t>
            </a:r>
            <a:r>
              <a:rPr lang="mr-IN" sz="2000" dirty="0">
                <a:solidFill>
                  <a:schemeClr val="tx1"/>
                </a:solidFill>
                <a:latin typeface="Arial"/>
                <a:cs typeface="Arial"/>
              </a:rPr>
              <a:t>–</a:t>
            </a:r>
            <a:r>
              <a:rPr lang="en-US" sz="2000" dirty="0">
                <a:solidFill>
                  <a:schemeClr val="tx1"/>
                </a:solidFill>
                <a:latin typeface="Arial"/>
                <a:cs typeface="Arial"/>
              </a:rPr>
              <a:t> 2 June 1943</a:t>
            </a:r>
          </a:p>
          <a:p>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53252"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12" name="TextBox 11"/>
          <p:cNvSpPr txBox="1"/>
          <p:nvPr/>
        </p:nvSpPr>
        <p:spPr>
          <a:xfrm>
            <a:off x="3657917" y="457200"/>
            <a:ext cx="487489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2</a:t>
            </a:r>
            <a:r>
              <a:rPr lang="en-US" sz="4400" b="1" baseline="30000" dirty="0">
                <a:ln>
                  <a:solidFill>
                    <a:srgbClr val="000000"/>
                  </a:solidFill>
                </a:ln>
                <a:latin typeface="Garamond"/>
                <a:cs typeface="Garamond"/>
              </a:rPr>
              <a:t>nd</a:t>
            </a:r>
            <a:r>
              <a:rPr lang="en-US" sz="4400" b="1" dirty="0">
                <a:ln>
                  <a:solidFill>
                    <a:srgbClr val="000000"/>
                  </a:solidFill>
                </a:ln>
                <a:latin typeface="Garamond"/>
                <a:cs typeface="Garamond"/>
              </a:rPr>
              <a:t> Battle Star</a:t>
            </a:r>
          </a:p>
        </p:txBody>
      </p:sp>
      <p:sp>
        <p:nvSpPr>
          <p:cNvPr id="13" name="5-Point Star 12"/>
          <p:cNvSpPr/>
          <p:nvPr/>
        </p:nvSpPr>
        <p:spPr bwMode="auto">
          <a:xfrm>
            <a:off x="78472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4" name="5-Point Star 13"/>
          <p:cNvSpPr/>
          <p:nvPr/>
        </p:nvSpPr>
        <p:spPr bwMode="auto">
          <a:xfrm>
            <a:off x="3810228"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8" name="5-Point Star 17"/>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9"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22" name="TextBox 8"/>
          <p:cNvSpPr txBox="1">
            <a:spLocks noChangeArrowheads="1"/>
          </p:cNvSpPr>
          <p:nvPr/>
        </p:nvSpPr>
        <p:spPr bwMode="auto">
          <a:xfrm>
            <a:off x="3503791" y="5257800"/>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3</a:t>
            </a:r>
          </a:p>
        </p:txBody>
      </p:sp>
      <p:sp>
        <p:nvSpPr>
          <p:cNvPr id="23" name="5-Point Star 22"/>
          <p:cNvSpPr/>
          <p:nvPr/>
        </p:nvSpPr>
        <p:spPr bwMode="auto">
          <a:xfrm>
            <a:off x="33482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4" name="TextBox 10"/>
          <p:cNvSpPr txBox="1">
            <a:spLocks noChangeArrowheads="1"/>
          </p:cNvSpPr>
          <p:nvPr/>
        </p:nvSpPr>
        <p:spPr bwMode="auto">
          <a:xfrm>
            <a:off x="44973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4</a:t>
            </a:r>
          </a:p>
        </p:txBody>
      </p:sp>
      <p:sp>
        <p:nvSpPr>
          <p:cNvPr id="25" name="5-Point Star 24"/>
          <p:cNvSpPr/>
          <p:nvPr/>
        </p:nvSpPr>
        <p:spPr bwMode="auto">
          <a:xfrm>
            <a:off x="43418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6" name="TextBox 12"/>
          <p:cNvSpPr txBox="1">
            <a:spLocks noChangeArrowheads="1"/>
          </p:cNvSpPr>
          <p:nvPr/>
        </p:nvSpPr>
        <p:spPr bwMode="auto">
          <a:xfrm>
            <a:off x="5485845"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5</a:t>
            </a:r>
          </a:p>
        </p:txBody>
      </p:sp>
      <p:sp>
        <p:nvSpPr>
          <p:cNvPr id="27" name="5-Point Star 26"/>
          <p:cNvSpPr/>
          <p:nvPr/>
        </p:nvSpPr>
        <p:spPr bwMode="auto">
          <a:xfrm>
            <a:off x="5330331"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8" name="TextBox 14"/>
          <p:cNvSpPr txBox="1">
            <a:spLocks noChangeArrowheads="1"/>
          </p:cNvSpPr>
          <p:nvPr/>
        </p:nvSpPr>
        <p:spPr bwMode="auto">
          <a:xfrm>
            <a:off x="647855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6</a:t>
            </a:r>
          </a:p>
        </p:txBody>
      </p:sp>
      <p:sp>
        <p:nvSpPr>
          <p:cNvPr id="29" name="5-Point Star 28"/>
          <p:cNvSpPr/>
          <p:nvPr/>
        </p:nvSpPr>
        <p:spPr bwMode="auto">
          <a:xfrm>
            <a:off x="6399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0" name="TextBox 16"/>
          <p:cNvSpPr txBox="1">
            <a:spLocks noChangeArrowheads="1"/>
          </p:cNvSpPr>
          <p:nvPr/>
        </p:nvSpPr>
        <p:spPr bwMode="auto">
          <a:xfrm>
            <a:off x="7542152"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7</a:t>
            </a:r>
          </a:p>
        </p:txBody>
      </p:sp>
      <p:sp>
        <p:nvSpPr>
          <p:cNvPr id="31" name="5-Point Star 30"/>
          <p:cNvSpPr/>
          <p:nvPr/>
        </p:nvSpPr>
        <p:spPr bwMode="auto">
          <a:xfrm>
            <a:off x="73898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2" name="TextBox 18"/>
          <p:cNvSpPr txBox="1">
            <a:spLocks noChangeArrowheads="1"/>
          </p:cNvSpPr>
          <p:nvPr/>
        </p:nvSpPr>
        <p:spPr bwMode="auto">
          <a:xfrm>
            <a:off x="8608954"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8</a:t>
            </a:r>
          </a:p>
        </p:txBody>
      </p:sp>
      <p:sp>
        <p:nvSpPr>
          <p:cNvPr id="33" name="5-Point Star 32"/>
          <p:cNvSpPr/>
          <p:nvPr/>
        </p:nvSpPr>
        <p:spPr bwMode="auto">
          <a:xfrm>
            <a:off x="84566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4" name="TextBox 22"/>
          <p:cNvSpPr txBox="1">
            <a:spLocks noChangeArrowheads="1"/>
          </p:cNvSpPr>
          <p:nvPr/>
        </p:nvSpPr>
        <p:spPr bwMode="auto">
          <a:xfrm>
            <a:off x="96027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9</a:t>
            </a:r>
          </a:p>
        </p:txBody>
      </p:sp>
      <p:sp>
        <p:nvSpPr>
          <p:cNvPr id="35" name="5-Point Star 34"/>
          <p:cNvSpPr/>
          <p:nvPr/>
        </p:nvSpPr>
        <p:spPr bwMode="auto">
          <a:xfrm>
            <a:off x="9447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6" name="TextBox 35"/>
          <p:cNvSpPr txBox="1">
            <a:spLocks noChangeArrowheads="1"/>
          </p:cNvSpPr>
          <p:nvPr/>
        </p:nvSpPr>
        <p:spPr bwMode="auto">
          <a:xfrm>
            <a:off x="10517184" y="5262564"/>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10</a:t>
            </a:r>
          </a:p>
        </p:txBody>
      </p:sp>
      <p:sp>
        <p:nvSpPr>
          <p:cNvPr id="37" name="5-Point Star 36"/>
          <p:cNvSpPr/>
          <p:nvPr/>
        </p:nvSpPr>
        <p:spPr bwMode="auto">
          <a:xfrm>
            <a:off x="105140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0" name="5-Point Star 39"/>
          <p:cNvSpPr/>
          <p:nvPr/>
        </p:nvSpPr>
        <p:spPr bwMode="auto">
          <a:xfrm>
            <a:off x="2208212"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1" name="TextBox 1"/>
          <p:cNvSpPr txBox="1">
            <a:spLocks noChangeArrowheads="1"/>
          </p:cNvSpPr>
          <p:nvPr/>
        </p:nvSpPr>
        <p:spPr bwMode="auto">
          <a:xfrm>
            <a:off x="2438161" y="5105400"/>
            <a:ext cx="533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2</a:t>
            </a:r>
          </a:p>
        </p:txBody>
      </p:sp>
      <p:sp>
        <p:nvSpPr>
          <p:cNvPr id="42" name="Rectangle 8"/>
          <p:cNvSpPr>
            <a:spLocks noChangeArrowheads="1"/>
          </p:cNvSpPr>
          <p:nvPr/>
        </p:nvSpPr>
        <p:spPr bwMode="auto">
          <a:xfrm>
            <a:off x="1484313" y="2819400"/>
            <a:ext cx="9220199" cy="283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Indy’s participation in the Aleutians Campaign actually began on 7 August 1942 when Indy and the Task Force attacked Kiska Island which was a Japanese staging area.   Japanese shore batteries were destroyed by the Task Force Ship’s main guns.  Months later, on 19 February 1943, Indy led two destroyers on a patrol of Attu Island and sank a 3,150 ton Japanese cargo ship (</a:t>
            </a:r>
            <a:r>
              <a:rPr lang="en-US" i="1" dirty="0" err="1">
                <a:solidFill>
                  <a:schemeClr val="tx1"/>
                </a:solidFill>
                <a:latin typeface="Arial"/>
                <a:cs typeface="Arial"/>
              </a:rPr>
              <a:t>Akagane</a:t>
            </a:r>
            <a:r>
              <a:rPr lang="en-US" i="1" dirty="0">
                <a:solidFill>
                  <a:schemeClr val="tx1"/>
                </a:solidFill>
                <a:latin typeface="Arial"/>
                <a:cs typeface="Arial"/>
              </a:rPr>
              <a:t> </a:t>
            </a:r>
            <a:r>
              <a:rPr lang="en-US" i="1" dirty="0" err="1">
                <a:solidFill>
                  <a:schemeClr val="tx1"/>
                </a:solidFill>
                <a:latin typeface="Arial"/>
                <a:cs typeface="Arial"/>
              </a:rPr>
              <a:t>Maru</a:t>
            </a:r>
            <a:r>
              <a:rPr lang="en-US" i="1" dirty="0">
                <a:solidFill>
                  <a:schemeClr val="tx1"/>
                </a:solidFill>
                <a:latin typeface="Arial"/>
                <a:cs typeface="Arial"/>
              </a:rPr>
              <a:t>) laden with troops, munitions and supplies).  Through mid-1943, Indy remained near the Aleutian Islands and escorted American convoys and provided shore bombardments which supported amphibious assaults.  In May, the Allies captured Attu.</a:t>
            </a:r>
          </a:p>
          <a:p>
            <a:pPr algn="ctr"/>
            <a:endParaRPr lang="en-US" sz="1600" dirty="0">
              <a:solidFill>
                <a:schemeClr val="tx1"/>
              </a:solidFill>
              <a:latin typeface="Arial"/>
              <a:cs typeface="Arial"/>
            </a:endParaRPr>
          </a:p>
          <a:p>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fltVal val="0"/>
                                          </p:val>
                                        </p:tav>
                                        <p:tav tm="100000">
                                          <p:val>
                                            <p:strVal val="#ppt_w"/>
                                          </p:val>
                                        </p:tav>
                                      </p:tavLst>
                                    </p:anim>
                                    <p:anim calcmode="lin" valueType="num">
                                      <p:cBhvr>
                                        <p:cTn id="13" dur="10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4274" name="Rectangle 8"/>
          <p:cNvSpPr>
            <a:spLocks noChangeArrowheads="1"/>
          </p:cNvSpPr>
          <p:nvPr/>
        </p:nvSpPr>
        <p:spPr bwMode="auto">
          <a:xfrm>
            <a:off x="1522412" y="1447800"/>
            <a:ext cx="9144000" cy="1338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Gilbert Islands Operation</a:t>
            </a:r>
          </a:p>
          <a:p>
            <a:pPr algn="ctr"/>
            <a:endParaRPr lang="en-US" sz="900" dirty="0">
              <a:solidFill>
                <a:schemeClr val="tx1"/>
              </a:solidFill>
              <a:latin typeface="Arial"/>
              <a:cs typeface="Arial"/>
            </a:endParaRPr>
          </a:p>
          <a:p>
            <a:pPr algn="ctr"/>
            <a:r>
              <a:rPr lang="en-US" sz="2000" dirty="0">
                <a:solidFill>
                  <a:schemeClr val="tx1"/>
                </a:solidFill>
                <a:latin typeface="Arial"/>
                <a:cs typeface="Arial"/>
              </a:rPr>
              <a:t>20 November 1943 </a:t>
            </a:r>
            <a:r>
              <a:rPr lang="mr-IN" sz="2000" dirty="0">
                <a:solidFill>
                  <a:schemeClr val="tx1"/>
                </a:solidFill>
                <a:latin typeface="Arial"/>
                <a:cs typeface="Arial"/>
              </a:rPr>
              <a:t>–</a:t>
            </a:r>
            <a:r>
              <a:rPr lang="en-US" sz="2000" dirty="0">
                <a:solidFill>
                  <a:schemeClr val="tx1"/>
                </a:solidFill>
                <a:latin typeface="Arial"/>
                <a:cs typeface="Arial"/>
              </a:rPr>
              <a:t> 8 December 1943</a:t>
            </a:r>
          </a:p>
          <a:p>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13" name="TextBox 12"/>
          <p:cNvSpPr txBox="1"/>
          <p:nvPr/>
        </p:nvSpPr>
        <p:spPr>
          <a:xfrm>
            <a:off x="3657917" y="457200"/>
            <a:ext cx="487489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3</a:t>
            </a:r>
            <a:r>
              <a:rPr lang="en-US" sz="4400" b="1" baseline="30000" dirty="0">
                <a:ln>
                  <a:solidFill>
                    <a:srgbClr val="000000"/>
                  </a:solidFill>
                </a:ln>
                <a:latin typeface="Garamond"/>
                <a:cs typeface="Garamond"/>
              </a:rPr>
              <a:t>rd</a:t>
            </a:r>
            <a:r>
              <a:rPr lang="en-US" sz="4400" b="1" dirty="0">
                <a:ln>
                  <a:solidFill>
                    <a:srgbClr val="000000"/>
                  </a:solidFill>
                </a:ln>
                <a:latin typeface="Garamond"/>
                <a:cs typeface="Garamond"/>
              </a:rPr>
              <a:t> Battle Star</a:t>
            </a:r>
          </a:p>
        </p:txBody>
      </p:sp>
      <p:sp>
        <p:nvSpPr>
          <p:cNvPr id="14" name="5-Point Star 13"/>
          <p:cNvSpPr/>
          <p:nvPr/>
        </p:nvSpPr>
        <p:spPr bwMode="auto">
          <a:xfrm>
            <a:off x="78472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5" name="5-Point Star 14"/>
          <p:cNvSpPr/>
          <p:nvPr/>
        </p:nvSpPr>
        <p:spPr bwMode="auto">
          <a:xfrm>
            <a:off x="3810228"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1"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22" name="5-Point Star 21"/>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3"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24" name="TextBox 6"/>
          <p:cNvSpPr txBox="1">
            <a:spLocks noChangeArrowheads="1"/>
          </p:cNvSpPr>
          <p:nvPr/>
        </p:nvSpPr>
        <p:spPr bwMode="auto">
          <a:xfrm>
            <a:off x="2436990"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2</a:t>
            </a:r>
          </a:p>
        </p:txBody>
      </p:sp>
      <p:sp>
        <p:nvSpPr>
          <p:cNvPr id="25" name="5-Point Star 24"/>
          <p:cNvSpPr/>
          <p:nvPr/>
        </p:nvSpPr>
        <p:spPr bwMode="auto">
          <a:xfrm>
            <a:off x="22814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8" name="TextBox 10"/>
          <p:cNvSpPr txBox="1">
            <a:spLocks noChangeArrowheads="1"/>
          </p:cNvSpPr>
          <p:nvPr/>
        </p:nvSpPr>
        <p:spPr bwMode="auto">
          <a:xfrm>
            <a:off x="44973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4</a:t>
            </a:r>
          </a:p>
        </p:txBody>
      </p:sp>
      <p:sp>
        <p:nvSpPr>
          <p:cNvPr id="29" name="5-Point Star 28"/>
          <p:cNvSpPr/>
          <p:nvPr/>
        </p:nvSpPr>
        <p:spPr bwMode="auto">
          <a:xfrm>
            <a:off x="43418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0" name="TextBox 12"/>
          <p:cNvSpPr txBox="1">
            <a:spLocks noChangeArrowheads="1"/>
          </p:cNvSpPr>
          <p:nvPr/>
        </p:nvSpPr>
        <p:spPr bwMode="auto">
          <a:xfrm>
            <a:off x="5485845"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5</a:t>
            </a:r>
          </a:p>
        </p:txBody>
      </p:sp>
      <p:sp>
        <p:nvSpPr>
          <p:cNvPr id="31" name="5-Point Star 30"/>
          <p:cNvSpPr/>
          <p:nvPr/>
        </p:nvSpPr>
        <p:spPr bwMode="auto">
          <a:xfrm>
            <a:off x="5330331"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2" name="TextBox 14"/>
          <p:cNvSpPr txBox="1">
            <a:spLocks noChangeArrowheads="1"/>
          </p:cNvSpPr>
          <p:nvPr/>
        </p:nvSpPr>
        <p:spPr bwMode="auto">
          <a:xfrm>
            <a:off x="647855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6</a:t>
            </a:r>
          </a:p>
        </p:txBody>
      </p:sp>
      <p:sp>
        <p:nvSpPr>
          <p:cNvPr id="33" name="5-Point Star 32"/>
          <p:cNvSpPr/>
          <p:nvPr/>
        </p:nvSpPr>
        <p:spPr bwMode="auto">
          <a:xfrm>
            <a:off x="6399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4" name="TextBox 16"/>
          <p:cNvSpPr txBox="1">
            <a:spLocks noChangeArrowheads="1"/>
          </p:cNvSpPr>
          <p:nvPr/>
        </p:nvSpPr>
        <p:spPr bwMode="auto">
          <a:xfrm>
            <a:off x="7542152"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7</a:t>
            </a:r>
          </a:p>
        </p:txBody>
      </p:sp>
      <p:sp>
        <p:nvSpPr>
          <p:cNvPr id="35" name="5-Point Star 34"/>
          <p:cNvSpPr/>
          <p:nvPr/>
        </p:nvSpPr>
        <p:spPr bwMode="auto">
          <a:xfrm>
            <a:off x="73898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6" name="TextBox 18"/>
          <p:cNvSpPr txBox="1">
            <a:spLocks noChangeArrowheads="1"/>
          </p:cNvSpPr>
          <p:nvPr/>
        </p:nvSpPr>
        <p:spPr bwMode="auto">
          <a:xfrm>
            <a:off x="8608954"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8</a:t>
            </a:r>
          </a:p>
        </p:txBody>
      </p:sp>
      <p:sp>
        <p:nvSpPr>
          <p:cNvPr id="37" name="5-Point Star 36"/>
          <p:cNvSpPr/>
          <p:nvPr/>
        </p:nvSpPr>
        <p:spPr bwMode="auto">
          <a:xfrm>
            <a:off x="84566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8" name="TextBox 22"/>
          <p:cNvSpPr txBox="1">
            <a:spLocks noChangeArrowheads="1"/>
          </p:cNvSpPr>
          <p:nvPr/>
        </p:nvSpPr>
        <p:spPr bwMode="auto">
          <a:xfrm>
            <a:off x="96027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9</a:t>
            </a:r>
          </a:p>
        </p:txBody>
      </p:sp>
      <p:sp>
        <p:nvSpPr>
          <p:cNvPr id="39" name="5-Point Star 38"/>
          <p:cNvSpPr/>
          <p:nvPr/>
        </p:nvSpPr>
        <p:spPr bwMode="auto">
          <a:xfrm>
            <a:off x="9447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0" name="TextBox 39"/>
          <p:cNvSpPr txBox="1">
            <a:spLocks noChangeArrowheads="1"/>
          </p:cNvSpPr>
          <p:nvPr/>
        </p:nvSpPr>
        <p:spPr bwMode="auto">
          <a:xfrm>
            <a:off x="10517184" y="5262564"/>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10</a:t>
            </a:r>
          </a:p>
        </p:txBody>
      </p:sp>
      <p:sp>
        <p:nvSpPr>
          <p:cNvPr id="41" name="5-Point Star 40"/>
          <p:cNvSpPr/>
          <p:nvPr/>
        </p:nvSpPr>
        <p:spPr bwMode="auto">
          <a:xfrm>
            <a:off x="105140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2" name="5-Point Star 41"/>
          <p:cNvSpPr/>
          <p:nvPr/>
        </p:nvSpPr>
        <p:spPr bwMode="auto">
          <a:xfrm>
            <a:off x="3198812"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3" name="TextBox 1"/>
          <p:cNvSpPr txBox="1">
            <a:spLocks noChangeArrowheads="1"/>
          </p:cNvSpPr>
          <p:nvPr/>
        </p:nvSpPr>
        <p:spPr bwMode="auto">
          <a:xfrm>
            <a:off x="3428761" y="5105400"/>
            <a:ext cx="533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3</a:t>
            </a:r>
          </a:p>
        </p:txBody>
      </p:sp>
      <p:sp>
        <p:nvSpPr>
          <p:cNvPr id="44" name="Rectangle 8"/>
          <p:cNvSpPr>
            <a:spLocks noChangeArrowheads="1"/>
          </p:cNvSpPr>
          <p:nvPr/>
        </p:nvSpPr>
        <p:spPr bwMode="auto">
          <a:xfrm>
            <a:off x="1484313" y="2819400"/>
            <a:ext cx="9220199"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After receiving service and refit at the Mare Island naval Shipyard in San Francisco, Indy moved to Hawaii and was selected as the flagship of Admiral Spruance who commanded the 5</a:t>
            </a:r>
            <a:r>
              <a:rPr lang="en-US" i="1" baseline="30000" dirty="0">
                <a:solidFill>
                  <a:schemeClr val="tx1"/>
                </a:solidFill>
                <a:latin typeface="Arial"/>
                <a:cs typeface="Arial"/>
              </a:rPr>
              <a:t>th</a:t>
            </a:r>
            <a:r>
              <a:rPr lang="en-US" i="1" dirty="0">
                <a:solidFill>
                  <a:schemeClr val="tx1"/>
                </a:solidFill>
                <a:latin typeface="Arial"/>
                <a:cs typeface="Arial"/>
              </a:rPr>
              <a:t> Fleet.  She left Hawaii on 10 November to participate in Operation Galvanic (the invasion of the Gilbert Islands).  On 19 November, Indy bombarded Tarawa Atoll and the next day pounded Makin.  She then returned to Tarawa to provide fire-support for the landings.  Her guns shot down an enemy plane and shelled enemy strongpoints as landing parties fought Japanese defenders in the Battle of Tarawa.  She continued this role until the island was secured three days later.</a:t>
            </a:r>
            <a:endParaRPr lang="en-US" sz="1600" dirty="0">
              <a:solidFill>
                <a:schemeClr val="tx1"/>
              </a:solidFill>
              <a:latin typeface="Arial"/>
              <a:cs typeface="Arial"/>
            </a:endParaRPr>
          </a:p>
          <a:p>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0-#ppt_w/2"/>
                                          </p:val>
                                        </p:tav>
                                        <p:tav tm="100000">
                                          <p:val>
                                            <p:strVal val="#ppt_x"/>
                                          </p:val>
                                        </p:tav>
                                      </p:tavLst>
                                    </p:anim>
                                    <p:anim calcmode="lin" valueType="num">
                                      <p:cBhvr additive="base">
                                        <p:cTn id="8" dur="1000" fill="hold"/>
                                        <p:tgtEl>
                                          <p:spTgt spid="4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fltVal val="0"/>
                                          </p:val>
                                        </p:tav>
                                        <p:tav tm="100000">
                                          <p:val>
                                            <p:strVal val="#ppt_w"/>
                                          </p:val>
                                        </p:tav>
                                      </p:tavLst>
                                    </p:anim>
                                    <p:anim calcmode="lin" valueType="num">
                                      <p:cBhvr>
                                        <p:cTn id="13" dur="10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5298" name="Rectangle 8"/>
          <p:cNvSpPr>
            <a:spLocks noChangeArrowheads="1"/>
          </p:cNvSpPr>
          <p:nvPr/>
        </p:nvSpPr>
        <p:spPr bwMode="auto">
          <a:xfrm>
            <a:off x="1522412" y="1356479"/>
            <a:ext cx="9220200" cy="2623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Marshall Islands Operation:</a:t>
            </a:r>
          </a:p>
          <a:p>
            <a:pPr algn="ctr"/>
            <a:r>
              <a:rPr lang="en-US" sz="2000" dirty="0">
                <a:solidFill>
                  <a:schemeClr val="tx1"/>
                </a:solidFill>
                <a:latin typeface="Arial"/>
                <a:cs typeface="Arial"/>
              </a:rPr>
              <a:t>Occupation of Kwajalein and Majuro Atolls</a:t>
            </a:r>
          </a:p>
          <a:p>
            <a:pPr algn="ctr"/>
            <a:r>
              <a:rPr lang="en-US" sz="2000" dirty="0">
                <a:solidFill>
                  <a:schemeClr val="tx1"/>
                </a:solidFill>
                <a:latin typeface="Arial"/>
                <a:cs typeface="Arial"/>
              </a:rPr>
              <a:t>And Occupation of Eniwetok Atoll</a:t>
            </a:r>
          </a:p>
          <a:p>
            <a:pPr algn="ctr"/>
            <a:endParaRPr lang="en-US" sz="1050" dirty="0">
              <a:solidFill>
                <a:schemeClr val="tx1"/>
              </a:solidFill>
              <a:latin typeface="Arial"/>
              <a:cs typeface="Arial"/>
            </a:endParaRPr>
          </a:p>
          <a:p>
            <a:pPr algn="ctr"/>
            <a:r>
              <a:rPr lang="en-US" sz="2000" dirty="0">
                <a:solidFill>
                  <a:schemeClr val="tx1"/>
                </a:solidFill>
                <a:latin typeface="Arial"/>
                <a:cs typeface="Arial"/>
              </a:rPr>
              <a:t>29 January 1944 </a:t>
            </a:r>
            <a:r>
              <a:rPr lang="mr-IN" sz="2000" dirty="0">
                <a:solidFill>
                  <a:schemeClr val="tx1"/>
                </a:solidFill>
                <a:latin typeface="Arial"/>
                <a:cs typeface="Arial"/>
              </a:rPr>
              <a:t>–</a:t>
            </a:r>
            <a:r>
              <a:rPr lang="en-US" sz="2000" dirty="0">
                <a:solidFill>
                  <a:schemeClr val="tx1"/>
                </a:solidFill>
                <a:latin typeface="Arial"/>
                <a:cs typeface="Arial"/>
              </a:rPr>
              <a:t> 8 February 1944 </a:t>
            </a:r>
          </a:p>
          <a:p>
            <a:pPr algn="ctr"/>
            <a:r>
              <a:rPr lang="en-US" sz="2000" dirty="0">
                <a:solidFill>
                  <a:schemeClr val="tx1"/>
                </a:solidFill>
                <a:latin typeface="Arial"/>
                <a:cs typeface="Arial"/>
              </a:rPr>
              <a:t>17 February 1944 </a:t>
            </a:r>
            <a:r>
              <a:rPr lang="mr-IN" sz="2000" dirty="0">
                <a:solidFill>
                  <a:schemeClr val="tx1"/>
                </a:solidFill>
                <a:latin typeface="Arial"/>
                <a:cs typeface="Arial"/>
              </a:rPr>
              <a:t>–</a:t>
            </a:r>
            <a:r>
              <a:rPr lang="en-US" sz="2000" dirty="0">
                <a:solidFill>
                  <a:schemeClr val="tx1"/>
                </a:solidFill>
                <a:latin typeface="Arial"/>
                <a:cs typeface="Arial"/>
              </a:rPr>
              <a:t> 2 March 1944</a:t>
            </a:r>
          </a:p>
          <a:p>
            <a:endParaRPr lang="en-US" sz="1600" dirty="0">
              <a:solidFill>
                <a:schemeClr val="tx1"/>
              </a:solidFill>
              <a:latin typeface="Arial"/>
              <a:cs typeface="Arial"/>
            </a:endParaRPr>
          </a:p>
          <a:p>
            <a:pPr algn="ctr"/>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15" name="TextBox 14"/>
          <p:cNvSpPr txBox="1"/>
          <p:nvPr/>
        </p:nvSpPr>
        <p:spPr>
          <a:xfrm>
            <a:off x="3657917" y="457200"/>
            <a:ext cx="487489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4</a:t>
            </a:r>
            <a:r>
              <a:rPr lang="en-US" sz="4400" b="1" baseline="30000" dirty="0">
                <a:ln>
                  <a:solidFill>
                    <a:srgbClr val="000000"/>
                  </a:solidFill>
                </a:ln>
                <a:latin typeface="Garamond"/>
                <a:cs typeface="Garamond"/>
              </a:rPr>
              <a:t>th</a:t>
            </a:r>
            <a:r>
              <a:rPr lang="en-US" sz="4400" b="1" dirty="0">
                <a:ln>
                  <a:solidFill>
                    <a:srgbClr val="000000"/>
                  </a:solidFill>
                </a:ln>
                <a:latin typeface="Garamond"/>
                <a:cs typeface="Garamond"/>
              </a:rPr>
              <a:t> Battle Star</a:t>
            </a:r>
          </a:p>
        </p:txBody>
      </p:sp>
      <p:sp>
        <p:nvSpPr>
          <p:cNvPr id="16" name="5-Point Star 15"/>
          <p:cNvSpPr/>
          <p:nvPr/>
        </p:nvSpPr>
        <p:spPr bwMode="auto">
          <a:xfrm>
            <a:off x="78472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7" name="5-Point Star 16"/>
          <p:cNvSpPr/>
          <p:nvPr/>
        </p:nvSpPr>
        <p:spPr bwMode="auto">
          <a:xfrm>
            <a:off x="38086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5"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26" name="5-Point Star 25"/>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7"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28" name="TextBox 6"/>
          <p:cNvSpPr txBox="1">
            <a:spLocks noChangeArrowheads="1"/>
          </p:cNvSpPr>
          <p:nvPr/>
        </p:nvSpPr>
        <p:spPr bwMode="auto">
          <a:xfrm>
            <a:off x="2436990"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2</a:t>
            </a:r>
          </a:p>
        </p:txBody>
      </p:sp>
      <p:sp>
        <p:nvSpPr>
          <p:cNvPr id="29" name="5-Point Star 28"/>
          <p:cNvSpPr/>
          <p:nvPr/>
        </p:nvSpPr>
        <p:spPr bwMode="auto">
          <a:xfrm>
            <a:off x="22814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0" name="TextBox 8"/>
          <p:cNvSpPr txBox="1">
            <a:spLocks noChangeArrowheads="1"/>
          </p:cNvSpPr>
          <p:nvPr/>
        </p:nvSpPr>
        <p:spPr bwMode="auto">
          <a:xfrm>
            <a:off x="3503791" y="5257800"/>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3</a:t>
            </a:r>
          </a:p>
        </p:txBody>
      </p:sp>
      <p:sp>
        <p:nvSpPr>
          <p:cNvPr id="31" name="5-Point Star 30"/>
          <p:cNvSpPr/>
          <p:nvPr/>
        </p:nvSpPr>
        <p:spPr bwMode="auto">
          <a:xfrm>
            <a:off x="33482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4" name="TextBox 12"/>
          <p:cNvSpPr txBox="1">
            <a:spLocks noChangeArrowheads="1"/>
          </p:cNvSpPr>
          <p:nvPr/>
        </p:nvSpPr>
        <p:spPr bwMode="auto">
          <a:xfrm>
            <a:off x="5485845"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5</a:t>
            </a:r>
          </a:p>
        </p:txBody>
      </p:sp>
      <p:sp>
        <p:nvSpPr>
          <p:cNvPr id="35" name="5-Point Star 34"/>
          <p:cNvSpPr/>
          <p:nvPr/>
        </p:nvSpPr>
        <p:spPr bwMode="auto">
          <a:xfrm>
            <a:off x="5330331"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6" name="TextBox 14"/>
          <p:cNvSpPr txBox="1">
            <a:spLocks noChangeArrowheads="1"/>
          </p:cNvSpPr>
          <p:nvPr/>
        </p:nvSpPr>
        <p:spPr bwMode="auto">
          <a:xfrm>
            <a:off x="647855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6</a:t>
            </a:r>
          </a:p>
        </p:txBody>
      </p:sp>
      <p:sp>
        <p:nvSpPr>
          <p:cNvPr id="37" name="5-Point Star 36"/>
          <p:cNvSpPr/>
          <p:nvPr/>
        </p:nvSpPr>
        <p:spPr bwMode="auto">
          <a:xfrm>
            <a:off x="6399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8" name="TextBox 16"/>
          <p:cNvSpPr txBox="1">
            <a:spLocks noChangeArrowheads="1"/>
          </p:cNvSpPr>
          <p:nvPr/>
        </p:nvSpPr>
        <p:spPr bwMode="auto">
          <a:xfrm>
            <a:off x="7542152"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7</a:t>
            </a:r>
          </a:p>
        </p:txBody>
      </p:sp>
      <p:sp>
        <p:nvSpPr>
          <p:cNvPr id="39" name="5-Point Star 38"/>
          <p:cNvSpPr/>
          <p:nvPr/>
        </p:nvSpPr>
        <p:spPr bwMode="auto">
          <a:xfrm>
            <a:off x="73898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0" name="TextBox 18"/>
          <p:cNvSpPr txBox="1">
            <a:spLocks noChangeArrowheads="1"/>
          </p:cNvSpPr>
          <p:nvPr/>
        </p:nvSpPr>
        <p:spPr bwMode="auto">
          <a:xfrm>
            <a:off x="8608954"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8</a:t>
            </a:r>
          </a:p>
        </p:txBody>
      </p:sp>
      <p:sp>
        <p:nvSpPr>
          <p:cNvPr id="41" name="5-Point Star 40"/>
          <p:cNvSpPr/>
          <p:nvPr/>
        </p:nvSpPr>
        <p:spPr bwMode="auto">
          <a:xfrm>
            <a:off x="84566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2" name="TextBox 22"/>
          <p:cNvSpPr txBox="1">
            <a:spLocks noChangeArrowheads="1"/>
          </p:cNvSpPr>
          <p:nvPr/>
        </p:nvSpPr>
        <p:spPr bwMode="auto">
          <a:xfrm>
            <a:off x="96027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9</a:t>
            </a:r>
          </a:p>
        </p:txBody>
      </p:sp>
      <p:sp>
        <p:nvSpPr>
          <p:cNvPr id="43" name="5-Point Star 42"/>
          <p:cNvSpPr/>
          <p:nvPr/>
        </p:nvSpPr>
        <p:spPr bwMode="auto">
          <a:xfrm>
            <a:off x="9447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4" name="TextBox 43"/>
          <p:cNvSpPr txBox="1">
            <a:spLocks noChangeArrowheads="1"/>
          </p:cNvSpPr>
          <p:nvPr/>
        </p:nvSpPr>
        <p:spPr bwMode="auto">
          <a:xfrm>
            <a:off x="10517184" y="5262564"/>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10</a:t>
            </a:r>
          </a:p>
        </p:txBody>
      </p:sp>
      <p:sp>
        <p:nvSpPr>
          <p:cNvPr id="45" name="5-Point Star 44"/>
          <p:cNvSpPr/>
          <p:nvPr/>
        </p:nvSpPr>
        <p:spPr bwMode="auto">
          <a:xfrm>
            <a:off x="105140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6" name="5-Point Star 45"/>
          <p:cNvSpPr/>
          <p:nvPr/>
        </p:nvSpPr>
        <p:spPr bwMode="auto">
          <a:xfrm>
            <a:off x="4264263"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7" name="TextBox 1"/>
          <p:cNvSpPr txBox="1">
            <a:spLocks noChangeArrowheads="1"/>
          </p:cNvSpPr>
          <p:nvPr/>
        </p:nvSpPr>
        <p:spPr bwMode="auto">
          <a:xfrm>
            <a:off x="4418012" y="5105400"/>
            <a:ext cx="533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4</a:t>
            </a:r>
          </a:p>
        </p:txBody>
      </p:sp>
      <p:sp>
        <p:nvSpPr>
          <p:cNvPr id="48" name="Rectangle 8"/>
          <p:cNvSpPr>
            <a:spLocks noChangeArrowheads="1"/>
          </p:cNvSpPr>
          <p:nvPr/>
        </p:nvSpPr>
        <p:spPr bwMode="auto">
          <a:xfrm>
            <a:off x="989012" y="3429000"/>
            <a:ext cx="102108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Indy met other ships of her task force at Tarawa, and on D-Day minus 1 (31 January 1944), she joined other cruisers to bombard the islands of Kwajalein Atoll.  Shelling continued on D-Day, with Indy suppressing two enemy shore batteries.  The next day, Indy destroyed a blockhouse and other shore installations and supported advancing troops with a “Creeping Barrage” (shelling moved forward slowly at about 100 yards every few minutes to keep pace with the infantry).</a:t>
            </a:r>
            <a:endParaRPr lang="en-US" sz="1600" dirty="0">
              <a:solidFill>
                <a:schemeClr val="tx1"/>
              </a:solidFill>
              <a:latin typeface="Arial"/>
              <a:cs typeface="Arial"/>
            </a:endParaRPr>
          </a:p>
          <a:p>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1000" fill="hold"/>
                                        <p:tgtEl>
                                          <p:spTgt spid="46"/>
                                        </p:tgtEl>
                                        <p:attrNameLst>
                                          <p:attrName>ppt_w</p:attrName>
                                        </p:attrNameLst>
                                      </p:cBhvr>
                                      <p:tavLst>
                                        <p:tav tm="0">
                                          <p:val>
                                            <p:fltVal val="0"/>
                                          </p:val>
                                        </p:tav>
                                        <p:tav tm="100000">
                                          <p:val>
                                            <p:strVal val="#ppt_w"/>
                                          </p:val>
                                        </p:tav>
                                      </p:tavLst>
                                    </p:anim>
                                    <p:anim calcmode="lin" valueType="num">
                                      <p:cBhvr>
                                        <p:cTn id="13" dur="100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7346" name="Rectangle 8"/>
          <p:cNvSpPr>
            <a:spLocks noChangeArrowheads="1"/>
          </p:cNvSpPr>
          <p:nvPr/>
        </p:nvSpPr>
        <p:spPr bwMode="auto">
          <a:xfrm>
            <a:off x="1522412" y="1533942"/>
            <a:ext cx="9144000"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Asiatic-Pacific Raids:</a:t>
            </a:r>
          </a:p>
          <a:p>
            <a:pPr algn="ctr"/>
            <a:r>
              <a:rPr lang="en-US" sz="2000" dirty="0">
                <a:solidFill>
                  <a:schemeClr val="tx1"/>
                </a:solidFill>
                <a:latin typeface="Arial"/>
                <a:cs typeface="Arial"/>
              </a:rPr>
              <a:t>Palau, Yap, </a:t>
            </a:r>
            <a:r>
              <a:rPr lang="en-US" sz="2000" dirty="0" err="1">
                <a:solidFill>
                  <a:schemeClr val="tx1"/>
                </a:solidFill>
                <a:latin typeface="Arial"/>
                <a:cs typeface="Arial"/>
              </a:rPr>
              <a:t>Ulitihi</a:t>
            </a:r>
            <a:r>
              <a:rPr lang="en-US" sz="2000" dirty="0">
                <a:solidFill>
                  <a:schemeClr val="tx1"/>
                </a:solidFill>
                <a:latin typeface="Arial"/>
                <a:cs typeface="Arial"/>
              </a:rPr>
              <a:t> and </a:t>
            </a:r>
            <a:r>
              <a:rPr lang="en-US" sz="2000" dirty="0" err="1">
                <a:solidFill>
                  <a:schemeClr val="tx1"/>
                </a:solidFill>
                <a:latin typeface="Arial"/>
                <a:cs typeface="Arial"/>
              </a:rPr>
              <a:t>Woleai</a:t>
            </a:r>
            <a:r>
              <a:rPr lang="en-US" sz="2000" dirty="0">
                <a:solidFill>
                  <a:schemeClr val="tx1"/>
                </a:solidFill>
                <a:latin typeface="Arial"/>
                <a:cs typeface="Arial"/>
              </a:rPr>
              <a:t> Raid</a:t>
            </a:r>
          </a:p>
          <a:p>
            <a:pPr algn="ctr"/>
            <a:endParaRPr lang="en-US" sz="2000" dirty="0">
              <a:solidFill>
                <a:schemeClr val="tx1"/>
              </a:solidFill>
              <a:latin typeface="Arial"/>
              <a:cs typeface="Arial"/>
            </a:endParaRPr>
          </a:p>
          <a:p>
            <a:pPr algn="ctr"/>
            <a:r>
              <a:rPr lang="en-US" sz="2000" dirty="0">
                <a:solidFill>
                  <a:schemeClr val="tx1"/>
                </a:solidFill>
                <a:latin typeface="Arial"/>
                <a:cs typeface="Arial"/>
              </a:rPr>
              <a:t>30 March 1944 </a:t>
            </a:r>
            <a:r>
              <a:rPr lang="mr-IN" sz="2000" dirty="0">
                <a:solidFill>
                  <a:schemeClr val="tx1"/>
                </a:solidFill>
                <a:latin typeface="Arial"/>
                <a:cs typeface="Arial"/>
              </a:rPr>
              <a:t>–</a:t>
            </a:r>
            <a:r>
              <a:rPr lang="en-US" sz="2000" dirty="0">
                <a:solidFill>
                  <a:schemeClr val="tx1"/>
                </a:solidFill>
                <a:latin typeface="Arial"/>
                <a:cs typeface="Arial"/>
              </a:rPr>
              <a:t> 1 April 1944</a:t>
            </a:r>
          </a:p>
          <a:p>
            <a:pPr algn="ctr"/>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17" name="TextBox 16"/>
          <p:cNvSpPr txBox="1"/>
          <p:nvPr/>
        </p:nvSpPr>
        <p:spPr>
          <a:xfrm>
            <a:off x="3657917" y="457200"/>
            <a:ext cx="487489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5</a:t>
            </a:r>
            <a:r>
              <a:rPr lang="en-US" sz="4400" b="1" baseline="30000" dirty="0">
                <a:ln>
                  <a:solidFill>
                    <a:srgbClr val="000000"/>
                  </a:solidFill>
                </a:ln>
                <a:latin typeface="Garamond"/>
                <a:cs typeface="Garamond"/>
              </a:rPr>
              <a:t>th</a:t>
            </a:r>
            <a:r>
              <a:rPr lang="en-US" sz="4400" b="1" dirty="0">
                <a:ln>
                  <a:solidFill>
                    <a:srgbClr val="000000"/>
                  </a:solidFill>
                </a:ln>
                <a:latin typeface="Garamond"/>
                <a:cs typeface="Garamond"/>
              </a:rPr>
              <a:t> Battle Star</a:t>
            </a:r>
          </a:p>
        </p:txBody>
      </p:sp>
      <p:sp>
        <p:nvSpPr>
          <p:cNvPr id="18" name="5-Point Star 17"/>
          <p:cNvSpPr/>
          <p:nvPr/>
        </p:nvSpPr>
        <p:spPr bwMode="auto">
          <a:xfrm>
            <a:off x="78472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19" name="5-Point Star 18"/>
          <p:cNvSpPr/>
          <p:nvPr/>
        </p:nvSpPr>
        <p:spPr bwMode="auto">
          <a:xfrm>
            <a:off x="3810228"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9"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30" name="5-Point Star 29"/>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1"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32" name="TextBox 6"/>
          <p:cNvSpPr txBox="1">
            <a:spLocks noChangeArrowheads="1"/>
          </p:cNvSpPr>
          <p:nvPr/>
        </p:nvSpPr>
        <p:spPr bwMode="auto">
          <a:xfrm>
            <a:off x="2436990"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2</a:t>
            </a:r>
          </a:p>
        </p:txBody>
      </p:sp>
      <p:sp>
        <p:nvSpPr>
          <p:cNvPr id="33" name="5-Point Star 32"/>
          <p:cNvSpPr/>
          <p:nvPr/>
        </p:nvSpPr>
        <p:spPr bwMode="auto">
          <a:xfrm>
            <a:off x="22814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4" name="TextBox 8"/>
          <p:cNvSpPr txBox="1">
            <a:spLocks noChangeArrowheads="1"/>
          </p:cNvSpPr>
          <p:nvPr/>
        </p:nvSpPr>
        <p:spPr bwMode="auto">
          <a:xfrm>
            <a:off x="3503791" y="5257800"/>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3</a:t>
            </a:r>
          </a:p>
        </p:txBody>
      </p:sp>
      <p:sp>
        <p:nvSpPr>
          <p:cNvPr id="35" name="5-Point Star 34"/>
          <p:cNvSpPr/>
          <p:nvPr/>
        </p:nvSpPr>
        <p:spPr bwMode="auto">
          <a:xfrm>
            <a:off x="33482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6" name="TextBox 10"/>
          <p:cNvSpPr txBox="1">
            <a:spLocks noChangeArrowheads="1"/>
          </p:cNvSpPr>
          <p:nvPr/>
        </p:nvSpPr>
        <p:spPr bwMode="auto">
          <a:xfrm>
            <a:off x="44973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4</a:t>
            </a:r>
          </a:p>
        </p:txBody>
      </p:sp>
      <p:sp>
        <p:nvSpPr>
          <p:cNvPr id="37" name="5-Point Star 36"/>
          <p:cNvSpPr/>
          <p:nvPr/>
        </p:nvSpPr>
        <p:spPr bwMode="auto">
          <a:xfrm>
            <a:off x="43418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0" name="TextBox 14"/>
          <p:cNvSpPr txBox="1">
            <a:spLocks noChangeArrowheads="1"/>
          </p:cNvSpPr>
          <p:nvPr/>
        </p:nvSpPr>
        <p:spPr bwMode="auto">
          <a:xfrm>
            <a:off x="647855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6</a:t>
            </a:r>
          </a:p>
        </p:txBody>
      </p:sp>
      <p:sp>
        <p:nvSpPr>
          <p:cNvPr id="41" name="5-Point Star 40"/>
          <p:cNvSpPr/>
          <p:nvPr/>
        </p:nvSpPr>
        <p:spPr bwMode="auto">
          <a:xfrm>
            <a:off x="6399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2" name="TextBox 16"/>
          <p:cNvSpPr txBox="1">
            <a:spLocks noChangeArrowheads="1"/>
          </p:cNvSpPr>
          <p:nvPr/>
        </p:nvSpPr>
        <p:spPr bwMode="auto">
          <a:xfrm>
            <a:off x="7542152"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7</a:t>
            </a:r>
          </a:p>
        </p:txBody>
      </p:sp>
      <p:sp>
        <p:nvSpPr>
          <p:cNvPr id="43" name="5-Point Star 42"/>
          <p:cNvSpPr/>
          <p:nvPr/>
        </p:nvSpPr>
        <p:spPr bwMode="auto">
          <a:xfrm>
            <a:off x="73898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4" name="TextBox 18"/>
          <p:cNvSpPr txBox="1">
            <a:spLocks noChangeArrowheads="1"/>
          </p:cNvSpPr>
          <p:nvPr/>
        </p:nvSpPr>
        <p:spPr bwMode="auto">
          <a:xfrm>
            <a:off x="8608954"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8</a:t>
            </a:r>
          </a:p>
        </p:txBody>
      </p:sp>
      <p:sp>
        <p:nvSpPr>
          <p:cNvPr id="45" name="5-Point Star 44"/>
          <p:cNvSpPr/>
          <p:nvPr/>
        </p:nvSpPr>
        <p:spPr bwMode="auto">
          <a:xfrm>
            <a:off x="84566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6" name="TextBox 22"/>
          <p:cNvSpPr txBox="1">
            <a:spLocks noChangeArrowheads="1"/>
          </p:cNvSpPr>
          <p:nvPr/>
        </p:nvSpPr>
        <p:spPr bwMode="auto">
          <a:xfrm>
            <a:off x="96027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9</a:t>
            </a:r>
          </a:p>
        </p:txBody>
      </p:sp>
      <p:sp>
        <p:nvSpPr>
          <p:cNvPr id="47" name="5-Point Star 46"/>
          <p:cNvSpPr/>
          <p:nvPr/>
        </p:nvSpPr>
        <p:spPr bwMode="auto">
          <a:xfrm>
            <a:off x="9447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8" name="TextBox 47"/>
          <p:cNvSpPr txBox="1">
            <a:spLocks noChangeArrowheads="1"/>
          </p:cNvSpPr>
          <p:nvPr/>
        </p:nvSpPr>
        <p:spPr bwMode="auto">
          <a:xfrm>
            <a:off x="10517184" y="5262564"/>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10</a:t>
            </a:r>
          </a:p>
        </p:txBody>
      </p:sp>
      <p:sp>
        <p:nvSpPr>
          <p:cNvPr id="49" name="5-Point Star 48"/>
          <p:cNvSpPr/>
          <p:nvPr/>
        </p:nvSpPr>
        <p:spPr bwMode="auto">
          <a:xfrm>
            <a:off x="105140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0" name="5-Point Star 49"/>
          <p:cNvSpPr/>
          <p:nvPr/>
        </p:nvSpPr>
        <p:spPr bwMode="auto">
          <a:xfrm>
            <a:off x="5254863"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1" name="TextBox 1"/>
          <p:cNvSpPr txBox="1">
            <a:spLocks noChangeArrowheads="1"/>
          </p:cNvSpPr>
          <p:nvPr/>
        </p:nvSpPr>
        <p:spPr bwMode="auto">
          <a:xfrm>
            <a:off x="5408612" y="5105400"/>
            <a:ext cx="533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5</a:t>
            </a:r>
          </a:p>
        </p:txBody>
      </p:sp>
      <p:sp>
        <p:nvSpPr>
          <p:cNvPr id="52" name="Rectangle 8"/>
          <p:cNvSpPr>
            <a:spLocks noChangeArrowheads="1"/>
          </p:cNvSpPr>
          <p:nvPr/>
        </p:nvSpPr>
        <p:spPr bwMode="auto">
          <a:xfrm>
            <a:off x="684212" y="3048000"/>
            <a:ext cx="108204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Indy, as the Flagship of the 5</a:t>
            </a:r>
            <a:r>
              <a:rPr lang="en-US" i="1" baseline="30000" dirty="0">
                <a:solidFill>
                  <a:schemeClr val="tx1"/>
                </a:solidFill>
                <a:latin typeface="Arial"/>
                <a:cs typeface="Arial"/>
              </a:rPr>
              <a:t>th</a:t>
            </a:r>
            <a:r>
              <a:rPr lang="en-US" i="1" dirty="0">
                <a:solidFill>
                  <a:schemeClr val="tx1"/>
                </a:solidFill>
                <a:latin typeface="Arial"/>
                <a:cs typeface="Arial"/>
              </a:rPr>
              <a:t> Fleet, led in participating in multiple attacks in the Western </a:t>
            </a:r>
            <a:r>
              <a:rPr lang="en-US" i="1" dirty="0" err="1">
                <a:solidFill>
                  <a:schemeClr val="tx1"/>
                </a:solidFill>
                <a:latin typeface="Arial"/>
                <a:cs typeface="Arial"/>
              </a:rPr>
              <a:t>Carolines</a:t>
            </a:r>
            <a:r>
              <a:rPr lang="en-US" i="1" dirty="0">
                <a:solidFill>
                  <a:schemeClr val="tx1"/>
                </a:solidFill>
                <a:latin typeface="Arial"/>
                <a:cs typeface="Arial"/>
              </a:rPr>
              <a:t> (Palau, Yap, </a:t>
            </a:r>
            <a:r>
              <a:rPr lang="en-US" i="1" dirty="0" err="1">
                <a:solidFill>
                  <a:schemeClr val="tx1"/>
                </a:solidFill>
                <a:latin typeface="Arial"/>
                <a:cs typeface="Arial"/>
              </a:rPr>
              <a:t>Ulithi</a:t>
            </a:r>
            <a:r>
              <a:rPr lang="en-US" i="1" dirty="0">
                <a:solidFill>
                  <a:schemeClr val="tx1"/>
                </a:solidFill>
                <a:latin typeface="Arial"/>
                <a:cs typeface="Arial"/>
              </a:rPr>
              <a:t> and </a:t>
            </a:r>
            <a:r>
              <a:rPr lang="en-US" i="1" dirty="0" err="1">
                <a:solidFill>
                  <a:schemeClr val="tx1"/>
                </a:solidFill>
                <a:latin typeface="Arial"/>
                <a:cs typeface="Arial"/>
              </a:rPr>
              <a:t>Woleai</a:t>
            </a:r>
            <a:r>
              <a:rPr lang="en-US" i="1" dirty="0">
                <a:solidFill>
                  <a:schemeClr val="tx1"/>
                </a:solidFill>
                <a:latin typeface="Arial"/>
                <a:cs typeface="Arial"/>
              </a:rPr>
              <a:t> islands).  On 30-31 March, carrier planes at Palau sank three destroyers, 17 freighters and five oilers and damaged 17 other ships.  On 31 March, Yap and </a:t>
            </a:r>
            <a:r>
              <a:rPr lang="en-US" i="1" dirty="0" err="1">
                <a:solidFill>
                  <a:schemeClr val="tx1"/>
                </a:solidFill>
                <a:latin typeface="Arial"/>
                <a:cs typeface="Arial"/>
              </a:rPr>
              <a:t>Ulithi</a:t>
            </a:r>
            <a:r>
              <a:rPr lang="en-US" i="1" dirty="0">
                <a:solidFill>
                  <a:schemeClr val="tx1"/>
                </a:solidFill>
                <a:latin typeface="Arial"/>
                <a:cs typeface="Arial"/>
              </a:rPr>
              <a:t> were struck by the 5</a:t>
            </a:r>
            <a:r>
              <a:rPr lang="en-US" i="1" baseline="30000" dirty="0">
                <a:solidFill>
                  <a:schemeClr val="tx1"/>
                </a:solidFill>
                <a:latin typeface="Arial"/>
                <a:cs typeface="Arial"/>
              </a:rPr>
              <a:t>th</a:t>
            </a:r>
            <a:r>
              <a:rPr lang="en-US" i="1" dirty="0">
                <a:solidFill>
                  <a:schemeClr val="tx1"/>
                </a:solidFill>
                <a:latin typeface="Arial"/>
                <a:cs typeface="Arial"/>
              </a:rPr>
              <a:t> Fleet Task Force with Indy serving as the Flagship.  The strike continued at </a:t>
            </a:r>
            <a:r>
              <a:rPr lang="en-US" i="1" dirty="0" err="1">
                <a:solidFill>
                  <a:schemeClr val="tx1"/>
                </a:solidFill>
                <a:latin typeface="Arial"/>
                <a:cs typeface="Arial"/>
              </a:rPr>
              <a:t>Woleai</a:t>
            </a:r>
            <a:r>
              <a:rPr lang="en-US" i="1" dirty="0">
                <a:solidFill>
                  <a:schemeClr val="tx1"/>
                </a:solidFill>
                <a:latin typeface="Arial"/>
                <a:cs typeface="Arial"/>
              </a:rPr>
              <a:t> on 1 April.  Indianapolis shot down a torpedo bomber and the Japanese lost 160 planes, including 46 on the ground.  These attacks by Indy and the 5</a:t>
            </a:r>
            <a:r>
              <a:rPr lang="en-US" i="1" baseline="30000" dirty="0">
                <a:solidFill>
                  <a:schemeClr val="tx1"/>
                </a:solidFill>
                <a:latin typeface="Arial"/>
                <a:cs typeface="Arial"/>
              </a:rPr>
              <a:t>th</a:t>
            </a:r>
            <a:r>
              <a:rPr lang="en-US" i="1" dirty="0">
                <a:solidFill>
                  <a:schemeClr val="tx1"/>
                </a:solidFill>
                <a:latin typeface="Arial"/>
                <a:cs typeface="Arial"/>
              </a:rPr>
              <a:t> Fleet were very important in that they prevented Japanese forces stationed in the </a:t>
            </a:r>
            <a:r>
              <a:rPr lang="en-US" i="1" dirty="0" err="1">
                <a:solidFill>
                  <a:schemeClr val="tx1"/>
                </a:solidFill>
                <a:latin typeface="Arial"/>
                <a:cs typeface="Arial"/>
              </a:rPr>
              <a:t>Carolines</a:t>
            </a:r>
            <a:r>
              <a:rPr lang="en-US" i="1" dirty="0">
                <a:solidFill>
                  <a:schemeClr val="tx1"/>
                </a:solidFill>
                <a:latin typeface="Arial"/>
                <a:cs typeface="Arial"/>
              </a:rPr>
              <a:t> from interfering with the US landings on New Guinea.</a:t>
            </a:r>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0-#ppt_w/2"/>
                                          </p:val>
                                        </p:tav>
                                        <p:tav tm="100000">
                                          <p:val>
                                            <p:strVal val="#ppt_x"/>
                                          </p:val>
                                        </p:tav>
                                      </p:tavLst>
                                    </p:anim>
                                    <p:anim calcmode="lin" valueType="num">
                                      <p:cBhvr additive="base">
                                        <p:cTn id="8" dur="1000" fill="hold"/>
                                        <p:tgtEl>
                                          <p:spTgt spid="5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1000" fill="hold"/>
                                        <p:tgtEl>
                                          <p:spTgt spid="50"/>
                                        </p:tgtEl>
                                        <p:attrNameLst>
                                          <p:attrName>ppt_w</p:attrName>
                                        </p:attrNameLst>
                                      </p:cBhvr>
                                      <p:tavLst>
                                        <p:tav tm="0">
                                          <p:val>
                                            <p:fltVal val="0"/>
                                          </p:val>
                                        </p:tav>
                                        <p:tav tm="100000">
                                          <p:val>
                                            <p:strVal val="#ppt_w"/>
                                          </p:val>
                                        </p:tav>
                                      </p:tavLst>
                                    </p:anim>
                                    <p:anim calcmode="lin" valueType="num">
                                      <p:cBhvr>
                                        <p:cTn id="13" dur="10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8370" name="Rectangle 8"/>
          <p:cNvSpPr>
            <a:spLocks noChangeArrowheads="1"/>
          </p:cNvSpPr>
          <p:nvPr/>
        </p:nvSpPr>
        <p:spPr bwMode="auto">
          <a:xfrm>
            <a:off x="1522412" y="1469410"/>
            <a:ext cx="9144000" cy="200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Marianas Operation:</a:t>
            </a:r>
          </a:p>
          <a:p>
            <a:pPr algn="ctr"/>
            <a:r>
              <a:rPr lang="en-US" sz="2000" dirty="0">
                <a:solidFill>
                  <a:schemeClr val="tx1"/>
                </a:solidFill>
                <a:latin typeface="Arial"/>
                <a:cs typeface="Arial"/>
              </a:rPr>
              <a:t>Capture/Occupation of Saipan and Guam</a:t>
            </a:r>
          </a:p>
          <a:p>
            <a:pPr algn="ctr"/>
            <a:r>
              <a:rPr lang="en-US" sz="2000" dirty="0">
                <a:solidFill>
                  <a:schemeClr val="tx1"/>
                </a:solidFill>
                <a:latin typeface="Arial"/>
                <a:cs typeface="Arial"/>
              </a:rPr>
              <a:t>Battle of the Philippine Sea</a:t>
            </a:r>
          </a:p>
          <a:p>
            <a:pPr algn="ctr"/>
            <a:endParaRPr lang="en-US" sz="1200" dirty="0">
              <a:solidFill>
                <a:schemeClr val="tx1"/>
              </a:solidFill>
              <a:latin typeface="Arial"/>
              <a:cs typeface="Arial"/>
            </a:endParaRPr>
          </a:p>
          <a:p>
            <a:pPr algn="ctr"/>
            <a:r>
              <a:rPr lang="en-US" sz="2000" dirty="0">
                <a:solidFill>
                  <a:schemeClr val="tx1"/>
                </a:solidFill>
                <a:latin typeface="Arial"/>
                <a:cs typeface="Arial"/>
              </a:rPr>
              <a:t>11 June 1944 </a:t>
            </a:r>
            <a:r>
              <a:rPr lang="mr-IN" sz="2000" dirty="0">
                <a:solidFill>
                  <a:schemeClr val="tx1"/>
                </a:solidFill>
                <a:latin typeface="Arial"/>
                <a:cs typeface="Arial"/>
              </a:rPr>
              <a:t>–</a:t>
            </a:r>
            <a:r>
              <a:rPr lang="en-US" sz="2000" dirty="0">
                <a:solidFill>
                  <a:schemeClr val="tx1"/>
                </a:solidFill>
                <a:latin typeface="Arial"/>
                <a:cs typeface="Arial"/>
              </a:rPr>
              <a:t> 10 August 1944</a:t>
            </a:r>
          </a:p>
          <a:p>
            <a:pPr algn="ctr"/>
            <a:endParaRPr lang="en-US" sz="1600" dirty="0">
              <a:solidFill>
                <a:schemeClr val="tx1"/>
              </a:solidFill>
              <a:latin typeface="Arial"/>
              <a:cs typeface="Arial"/>
            </a:endParaRPr>
          </a:p>
          <a:p>
            <a:pPr algn="ctr"/>
            <a:endParaRPr lang="en-US" sz="1600" dirty="0">
              <a:solidFill>
                <a:schemeClr val="tx1"/>
              </a:solidFill>
              <a:latin typeface="Arial"/>
              <a:cs typeface="Arial"/>
            </a:endParaRPr>
          </a:p>
        </p:txBody>
      </p:sp>
      <p:sp>
        <p:nvSpPr>
          <p:cNvPr id="19" name="TextBox 18"/>
          <p:cNvSpPr txBox="1"/>
          <p:nvPr/>
        </p:nvSpPr>
        <p:spPr>
          <a:xfrm>
            <a:off x="3656965" y="457200"/>
            <a:ext cx="487489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6</a:t>
            </a:r>
            <a:r>
              <a:rPr lang="en-US" sz="4400" b="1" baseline="30000" dirty="0">
                <a:ln>
                  <a:solidFill>
                    <a:srgbClr val="000000"/>
                  </a:solidFill>
                </a:ln>
                <a:latin typeface="Garamond"/>
                <a:cs typeface="Garamond"/>
              </a:rPr>
              <a:t>th</a:t>
            </a:r>
            <a:r>
              <a:rPr lang="en-US" sz="4400" b="1" dirty="0">
                <a:ln>
                  <a:solidFill>
                    <a:srgbClr val="000000"/>
                  </a:solidFill>
                </a:ln>
                <a:latin typeface="Garamond"/>
                <a:cs typeface="Garamond"/>
              </a:rPr>
              <a:t> Battle Star</a:t>
            </a:r>
          </a:p>
        </p:txBody>
      </p:sp>
      <p:sp>
        <p:nvSpPr>
          <p:cNvPr id="20" name="5-Point Star 19"/>
          <p:cNvSpPr/>
          <p:nvPr/>
        </p:nvSpPr>
        <p:spPr bwMode="auto">
          <a:xfrm>
            <a:off x="78472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1" name="5-Point Star 20"/>
          <p:cNvSpPr/>
          <p:nvPr/>
        </p:nvSpPr>
        <p:spPr bwMode="auto">
          <a:xfrm>
            <a:off x="3810228"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3"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34" name="5-Point Star 33"/>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5"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36" name="TextBox 6"/>
          <p:cNvSpPr txBox="1">
            <a:spLocks noChangeArrowheads="1"/>
          </p:cNvSpPr>
          <p:nvPr/>
        </p:nvSpPr>
        <p:spPr bwMode="auto">
          <a:xfrm>
            <a:off x="2436990"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2</a:t>
            </a:r>
          </a:p>
        </p:txBody>
      </p:sp>
      <p:sp>
        <p:nvSpPr>
          <p:cNvPr id="37" name="5-Point Star 36"/>
          <p:cNvSpPr/>
          <p:nvPr/>
        </p:nvSpPr>
        <p:spPr bwMode="auto">
          <a:xfrm>
            <a:off x="22814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8" name="TextBox 8"/>
          <p:cNvSpPr txBox="1">
            <a:spLocks noChangeArrowheads="1"/>
          </p:cNvSpPr>
          <p:nvPr/>
        </p:nvSpPr>
        <p:spPr bwMode="auto">
          <a:xfrm>
            <a:off x="3503791" y="5257800"/>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3</a:t>
            </a:r>
          </a:p>
        </p:txBody>
      </p:sp>
      <p:sp>
        <p:nvSpPr>
          <p:cNvPr id="39" name="5-Point Star 38"/>
          <p:cNvSpPr/>
          <p:nvPr/>
        </p:nvSpPr>
        <p:spPr bwMode="auto">
          <a:xfrm>
            <a:off x="33482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0" name="TextBox 10"/>
          <p:cNvSpPr txBox="1">
            <a:spLocks noChangeArrowheads="1"/>
          </p:cNvSpPr>
          <p:nvPr/>
        </p:nvSpPr>
        <p:spPr bwMode="auto">
          <a:xfrm>
            <a:off x="44973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4</a:t>
            </a:r>
          </a:p>
        </p:txBody>
      </p:sp>
      <p:sp>
        <p:nvSpPr>
          <p:cNvPr id="41" name="5-Point Star 40"/>
          <p:cNvSpPr/>
          <p:nvPr/>
        </p:nvSpPr>
        <p:spPr bwMode="auto">
          <a:xfrm>
            <a:off x="43418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2" name="TextBox 12"/>
          <p:cNvSpPr txBox="1">
            <a:spLocks noChangeArrowheads="1"/>
          </p:cNvSpPr>
          <p:nvPr/>
        </p:nvSpPr>
        <p:spPr bwMode="auto">
          <a:xfrm>
            <a:off x="5485845"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5</a:t>
            </a:r>
          </a:p>
        </p:txBody>
      </p:sp>
      <p:sp>
        <p:nvSpPr>
          <p:cNvPr id="43" name="5-Point Star 42"/>
          <p:cNvSpPr/>
          <p:nvPr/>
        </p:nvSpPr>
        <p:spPr bwMode="auto">
          <a:xfrm>
            <a:off x="5330331"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6" name="TextBox 16"/>
          <p:cNvSpPr txBox="1">
            <a:spLocks noChangeArrowheads="1"/>
          </p:cNvSpPr>
          <p:nvPr/>
        </p:nvSpPr>
        <p:spPr bwMode="auto">
          <a:xfrm>
            <a:off x="7542152"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7</a:t>
            </a:r>
          </a:p>
        </p:txBody>
      </p:sp>
      <p:sp>
        <p:nvSpPr>
          <p:cNvPr id="47" name="5-Point Star 46"/>
          <p:cNvSpPr/>
          <p:nvPr/>
        </p:nvSpPr>
        <p:spPr bwMode="auto">
          <a:xfrm>
            <a:off x="73898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8" name="TextBox 18"/>
          <p:cNvSpPr txBox="1">
            <a:spLocks noChangeArrowheads="1"/>
          </p:cNvSpPr>
          <p:nvPr/>
        </p:nvSpPr>
        <p:spPr bwMode="auto">
          <a:xfrm>
            <a:off x="8608954"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8</a:t>
            </a:r>
          </a:p>
        </p:txBody>
      </p:sp>
      <p:sp>
        <p:nvSpPr>
          <p:cNvPr id="49" name="5-Point Star 48"/>
          <p:cNvSpPr/>
          <p:nvPr/>
        </p:nvSpPr>
        <p:spPr bwMode="auto">
          <a:xfrm>
            <a:off x="84566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0" name="TextBox 22"/>
          <p:cNvSpPr txBox="1">
            <a:spLocks noChangeArrowheads="1"/>
          </p:cNvSpPr>
          <p:nvPr/>
        </p:nvSpPr>
        <p:spPr bwMode="auto">
          <a:xfrm>
            <a:off x="96027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9</a:t>
            </a:r>
          </a:p>
        </p:txBody>
      </p:sp>
      <p:sp>
        <p:nvSpPr>
          <p:cNvPr id="51" name="5-Point Star 50"/>
          <p:cNvSpPr/>
          <p:nvPr/>
        </p:nvSpPr>
        <p:spPr bwMode="auto">
          <a:xfrm>
            <a:off x="9447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2" name="TextBox 51"/>
          <p:cNvSpPr txBox="1">
            <a:spLocks noChangeArrowheads="1"/>
          </p:cNvSpPr>
          <p:nvPr/>
        </p:nvSpPr>
        <p:spPr bwMode="auto">
          <a:xfrm>
            <a:off x="10517184" y="5262564"/>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10</a:t>
            </a:r>
          </a:p>
        </p:txBody>
      </p:sp>
      <p:sp>
        <p:nvSpPr>
          <p:cNvPr id="53" name="5-Point Star 52"/>
          <p:cNvSpPr/>
          <p:nvPr/>
        </p:nvSpPr>
        <p:spPr bwMode="auto">
          <a:xfrm>
            <a:off x="105140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4" name="5-Point Star 53"/>
          <p:cNvSpPr/>
          <p:nvPr/>
        </p:nvSpPr>
        <p:spPr bwMode="auto">
          <a:xfrm>
            <a:off x="6321663"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5" name="TextBox 1"/>
          <p:cNvSpPr txBox="1">
            <a:spLocks noChangeArrowheads="1"/>
          </p:cNvSpPr>
          <p:nvPr/>
        </p:nvSpPr>
        <p:spPr bwMode="auto">
          <a:xfrm>
            <a:off x="6475412" y="5105400"/>
            <a:ext cx="533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6</a:t>
            </a:r>
          </a:p>
        </p:txBody>
      </p:sp>
      <p:sp>
        <p:nvSpPr>
          <p:cNvPr id="56" name="Rectangle 8"/>
          <p:cNvSpPr>
            <a:spLocks noChangeArrowheads="1"/>
          </p:cNvSpPr>
          <p:nvPr/>
        </p:nvSpPr>
        <p:spPr bwMode="auto">
          <a:xfrm>
            <a:off x="989012" y="3048000"/>
            <a:ext cx="10210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In June, the 5</a:t>
            </a:r>
            <a:r>
              <a:rPr lang="en-US" i="1" baseline="30000" dirty="0">
                <a:solidFill>
                  <a:schemeClr val="tx1"/>
                </a:solidFill>
                <a:latin typeface="Arial"/>
                <a:cs typeface="Arial"/>
              </a:rPr>
              <a:t>th</a:t>
            </a:r>
            <a:r>
              <a:rPr lang="en-US" i="1" dirty="0">
                <a:solidFill>
                  <a:schemeClr val="tx1"/>
                </a:solidFill>
                <a:latin typeface="Arial"/>
                <a:cs typeface="Arial"/>
              </a:rPr>
              <a:t> Fleet was busy with the assault on the Marian Islands.  Raids on Saipan began with carrier-based planes on 11 June followed by surface bombardment, in which Indy had a major role.  A combined US fleet fought the Japanese on 19 June in the Battle of the Philippine Sea.  That day the US Navy destroyed a reported 426 Japanese planes while losing 29.  Indianapolis shot down one torpedo plane.  This day of aerial combat became known as the “Marianas Turkey Shoot”.  With Japanese air opposition wiped out, the US carrier planes sank </a:t>
            </a:r>
            <a:r>
              <a:rPr lang="en-US" i="1" dirty="0" err="1">
                <a:solidFill>
                  <a:schemeClr val="tx1"/>
                </a:solidFill>
                <a:latin typeface="Arial"/>
                <a:cs typeface="Arial"/>
              </a:rPr>
              <a:t>Hiyo</a:t>
            </a:r>
            <a:r>
              <a:rPr lang="en-US" i="1" dirty="0">
                <a:solidFill>
                  <a:schemeClr val="tx1"/>
                </a:solidFill>
                <a:latin typeface="Arial"/>
                <a:cs typeface="Arial"/>
              </a:rPr>
              <a:t>, two destroyers, and one tanker and damaged others.  </a:t>
            </a:r>
            <a:r>
              <a:rPr lang="en-US" i="1" dirty="0" err="1">
                <a:solidFill>
                  <a:schemeClr val="tx1"/>
                </a:solidFill>
                <a:latin typeface="Arial"/>
                <a:cs typeface="Arial"/>
              </a:rPr>
              <a:t>Taiho</a:t>
            </a:r>
            <a:r>
              <a:rPr lang="en-US" i="1" dirty="0">
                <a:solidFill>
                  <a:schemeClr val="tx1"/>
                </a:solidFill>
                <a:latin typeface="Arial"/>
                <a:cs typeface="Arial"/>
              </a:rPr>
              <a:t> and </a:t>
            </a:r>
            <a:r>
              <a:rPr lang="en-US" i="1" dirty="0" err="1">
                <a:solidFill>
                  <a:schemeClr val="tx1"/>
                </a:solidFill>
                <a:latin typeface="Arial"/>
                <a:cs typeface="Arial"/>
              </a:rPr>
              <a:t>Shokaku</a:t>
            </a:r>
            <a:r>
              <a:rPr lang="en-US" i="1" dirty="0">
                <a:solidFill>
                  <a:schemeClr val="tx1"/>
                </a:solidFill>
                <a:latin typeface="Arial"/>
                <a:cs typeface="Arial"/>
              </a:rPr>
              <a:t> (carriers) were sunk by submarines.</a:t>
            </a:r>
            <a:endParaRPr lang="en-US" sz="1600" dirty="0">
              <a:solidFill>
                <a:schemeClr val="tx1"/>
              </a:solidFill>
              <a:latin typeface="Arial"/>
              <a:cs typeface="Arial"/>
            </a:endParaRPr>
          </a:p>
          <a:p>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1+#ppt_w/2"/>
                                          </p:val>
                                        </p:tav>
                                        <p:tav tm="100000">
                                          <p:val>
                                            <p:strVal val="#ppt_x"/>
                                          </p:val>
                                        </p:tav>
                                      </p:tavLst>
                                    </p:anim>
                                    <p:anim calcmode="lin" valueType="num">
                                      <p:cBhvr additive="base">
                                        <p:cTn id="8" dur="100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1000" fill="hold"/>
                                        <p:tgtEl>
                                          <p:spTgt spid="54"/>
                                        </p:tgtEl>
                                        <p:attrNameLst>
                                          <p:attrName>ppt_w</p:attrName>
                                        </p:attrNameLst>
                                      </p:cBhvr>
                                      <p:tavLst>
                                        <p:tav tm="0">
                                          <p:val>
                                            <p:fltVal val="0"/>
                                          </p:val>
                                        </p:tav>
                                        <p:tav tm="100000">
                                          <p:val>
                                            <p:strVal val="#ppt_w"/>
                                          </p:val>
                                        </p:tav>
                                      </p:tavLst>
                                    </p:anim>
                                    <p:anim calcmode="lin" valueType="num">
                                      <p:cBhvr>
                                        <p:cTn id="13" dur="1000" fill="hold"/>
                                        <p:tgtEl>
                                          <p:spTgt spid="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9394" name="Rectangle 8"/>
          <p:cNvSpPr>
            <a:spLocks noChangeArrowheads="1"/>
          </p:cNvSpPr>
          <p:nvPr/>
        </p:nvSpPr>
        <p:spPr bwMode="auto">
          <a:xfrm>
            <a:off x="1522413" y="1522274"/>
            <a:ext cx="9143999" cy="1369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Capture/Occupation of Tinian Island</a:t>
            </a:r>
          </a:p>
          <a:p>
            <a:pPr algn="ctr"/>
            <a:endParaRPr lang="en-US" sz="1100" dirty="0">
              <a:solidFill>
                <a:schemeClr val="tx1"/>
              </a:solidFill>
              <a:latin typeface="Arial"/>
              <a:cs typeface="Arial"/>
            </a:endParaRPr>
          </a:p>
          <a:p>
            <a:pPr algn="ctr"/>
            <a:r>
              <a:rPr lang="en-US" sz="2000" dirty="0">
                <a:solidFill>
                  <a:schemeClr val="tx1"/>
                </a:solidFill>
                <a:latin typeface="Arial"/>
                <a:cs typeface="Arial"/>
              </a:rPr>
              <a:t>24-25 July 1944</a:t>
            </a:r>
          </a:p>
          <a:p>
            <a:pPr algn="ctr"/>
            <a:endParaRPr lang="en-US" sz="1600" dirty="0">
              <a:solidFill>
                <a:schemeClr val="tx1"/>
              </a:solidFill>
              <a:latin typeface="Arial"/>
              <a:cs typeface="Arial"/>
            </a:endParaRPr>
          </a:p>
          <a:p>
            <a:pPr algn="ctr"/>
            <a:endParaRPr lang="en-US" sz="1600" dirty="0">
              <a:solidFill>
                <a:schemeClr val="tx1"/>
              </a:solidFill>
              <a:latin typeface="Arial"/>
              <a:cs typeface="Arial"/>
            </a:endParaRPr>
          </a:p>
        </p:txBody>
      </p:sp>
      <p:sp>
        <p:nvSpPr>
          <p:cNvPr id="21" name="TextBox 20"/>
          <p:cNvSpPr txBox="1"/>
          <p:nvPr/>
        </p:nvSpPr>
        <p:spPr>
          <a:xfrm>
            <a:off x="3656012" y="457200"/>
            <a:ext cx="487489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7</a:t>
            </a:r>
            <a:r>
              <a:rPr lang="en-US" sz="4400" b="1" baseline="30000" dirty="0">
                <a:ln>
                  <a:solidFill>
                    <a:srgbClr val="000000"/>
                  </a:solidFill>
                </a:ln>
                <a:latin typeface="Garamond"/>
                <a:cs typeface="Garamond"/>
              </a:rPr>
              <a:t>th</a:t>
            </a:r>
            <a:r>
              <a:rPr lang="en-US" sz="4400" b="1" dirty="0">
                <a:ln>
                  <a:solidFill>
                    <a:srgbClr val="000000"/>
                  </a:solidFill>
                </a:ln>
                <a:latin typeface="Garamond"/>
                <a:cs typeface="Garamond"/>
              </a:rPr>
              <a:t> Battle Star</a:t>
            </a:r>
          </a:p>
        </p:txBody>
      </p:sp>
      <p:sp>
        <p:nvSpPr>
          <p:cNvPr id="22" name="5-Point Star 21"/>
          <p:cNvSpPr/>
          <p:nvPr/>
        </p:nvSpPr>
        <p:spPr bwMode="auto">
          <a:xfrm>
            <a:off x="7847251" y="609599"/>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3" name="5-Point Star 22"/>
          <p:cNvSpPr/>
          <p:nvPr/>
        </p:nvSpPr>
        <p:spPr bwMode="auto">
          <a:xfrm>
            <a:off x="3810228" y="609599"/>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7"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38" name="5-Point Star 37"/>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9"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40" name="TextBox 6"/>
          <p:cNvSpPr txBox="1">
            <a:spLocks noChangeArrowheads="1"/>
          </p:cNvSpPr>
          <p:nvPr/>
        </p:nvSpPr>
        <p:spPr bwMode="auto">
          <a:xfrm>
            <a:off x="2436990"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2</a:t>
            </a:r>
          </a:p>
        </p:txBody>
      </p:sp>
      <p:sp>
        <p:nvSpPr>
          <p:cNvPr id="41" name="5-Point Star 40"/>
          <p:cNvSpPr/>
          <p:nvPr/>
        </p:nvSpPr>
        <p:spPr bwMode="auto">
          <a:xfrm>
            <a:off x="22814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2" name="TextBox 8"/>
          <p:cNvSpPr txBox="1">
            <a:spLocks noChangeArrowheads="1"/>
          </p:cNvSpPr>
          <p:nvPr/>
        </p:nvSpPr>
        <p:spPr bwMode="auto">
          <a:xfrm>
            <a:off x="3503791" y="5257800"/>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3</a:t>
            </a:r>
          </a:p>
        </p:txBody>
      </p:sp>
      <p:sp>
        <p:nvSpPr>
          <p:cNvPr id="43" name="5-Point Star 42"/>
          <p:cNvSpPr/>
          <p:nvPr/>
        </p:nvSpPr>
        <p:spPr bwMode="auto">
          <a:xfrm>
            <a:off x="33482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4" name="TextBox 10"/>
          <p:cNvSpPr txBox="1">
            <a:spLocks noChangeArrowheads="1"/>
          </p:cNvSpPr>
          <p:nvPr/>
        </p:nvSpPr>
        <p:spPr bwMode="auto">
          <a:xfrm>
            <a:off x="44973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4</a:t>
            </a:r>
          </a:p>
        </p:txBody>
      </p:sp>
      <p:sp>
        <p:nvSpPr>
          <p:cNvPr id="45" name="5-Point Star 44"/>
          <p:cNvSpPr/>
          <p:nvPr/>
        </p:nvSpPr>
        <p:spPr bwMode="auto">
          <a:xfrm>
            <a:off x="43418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6" name="TextBox 12"/>
          <p:cNvSpPr txBox="1">
            <a:spLocks noChangeArrowheads="1"/>
          </p:cNvSpPr>
          <p:nvPr/>
        </p:nvSpPr>
        <p:spPr bwMode="auto">
          <a:xfrm>
            <a:off x="5485845"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5</a:t>
            </a:r>
          </a:p>
        </p:txBody>
      </p:sp>
      <p:sp>
        <p:nvSpPr>
          <p:cNvPr id="47" name="5-Point Star 46"/>
          <p:cNvSpPr/>
          <p:nvPr/>
        </p:nvSpPr>
        <p:spPr bwMode="auto">
          <a:xfrm>
            <a:off x="5330331"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8" name="TextBox 14"/>
          <p:cNvSpPr txBox="1">
            <a:spLocks noChangeArrowheads="1"/>
          </p:cNvSpPr>
          <p:nvPr/>
        </p:nvSpPr>
        <p:spPr bwMode="auto">
          <a:xfrm>
            <a:off x="647855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6</a:t>
            </a:r>
          </a:p>
        </p:txBody>
      </p:sp>
      <p:sp>
        <p:nvSpPr>
          <p:cNvPr id="49" name="5-Point Star 48"/>
          <p:cNvSpPr/>
          <p:nvPr/>
        </p:nvSpPr>
        <p:spPr bwMode="auto">
          <a:xfrm>
            <a:off x="6399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2" name="TextBox 18"/>
          <p:cNvSpPr txBox="1">
            <a:spLocks noChangeArrowheads="1"/>
          </p:cNvSpPr>
          <p:nvPr/>
        </p:nvSpPr>
        <p:spPr bwMode="auto">
          <a:xfrm>
            <a:off x="8608954"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8</a:t>
            </a:r>
          </a:p>
        </p:txBody>
      </p:sp>
      <p:sp>
        <p:nvSpPr>
          <p:cNvPr id="53" name="5-Point Star 52"/>
          <p:cNvSpPr/>
          <p:nvPr/>
        </p:nvSpPr>
        <p:spPr bwMode="auto">
          <a:xfrm>
            <a:off x="84566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4" name="TextBox 22"/>
          <p:cNvSpPr txBox="1">
            <a:spLocks noChangeArrowheads="1"/>
          </p:cNvSpPr>
          <p:nvPr/>
        </p:nvSpPr>
        <p:spPr bwMode="auto">
          <a:xfrm>
            <a:off x="96027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9</a:t>
            </a:r>
          </a:p>
        </p:txBody>
      </p:sp>
      <p:sp>
        <p:nvSpPr>
          <p:cNvPr id="55" name="5-Point Star 54"/>
          <p:cNvSpPr/>
          <p:nvPr/>
        </p:nvSpPr>
        <p:spPr bwMode="auto">
          <a:xfrm>
            <a:off x="9447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6" name="TextBox 55"/>
          <p:cNvSpPr txBox="1">
            <a:spLocks noChangeArrowheads="1"/>
          </p:cNvSpPr>
          <p:nvPr/>
        </p:nvSpPr>
        <p:spPr bwMode="auto">
          <a:xfrm>
            <a:off x="10517184" y="5262564"/>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10</a:t>
            </a:r>
          </a:p>
        </p:txBody>
      </p:sp>
      <p:sp>
        <p:nvSpPr>
          <p:cNvPr id="57" name="5-Point Star 56"/>
          <p:cNvSpPr/>
          <p:nvPr/>
        </p:nvSpPr>
        <p:spPr bwMode="auto">
          <a:xfrm>
            <a:off x="105140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60" name="5-Point Star 59"/>
          <p:cNvSpPr/>
          <p:nvPr/>
        </p:nvSpPr>
        <p:spPr bwMode="auto">
          <a:xfrm>
            <a:off x="7313612"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61" name="TextBox 1"/>
          <p:cNvSpPr txBox="1">
            <a:spLocks noChangeArrowheads="1"/>
          </p:cNvSpPr>
          <p:nvPr/>
        </p:nvSpPr>
        <p:spPr bwMode="auto">
          <a:xfrm>
            <a:off x="7543561" y="5105400"/>
            <a:ext cx="533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7</a:t>
            </a:r>
          </a:p>
        </p:txBody>
      </p:sp>
      <p:sp>
        <p:nvSpPr>
          <p:cNvPr id="62" name="Rectangle 8"/>
          <p:cNvSpPr>
            <a:spLocks noChangeArrowheads="1"/>
          </p:cNvSpPr>
          <p:nvPr/>
        </p:nvSpPr>
        <p:spPr bwMode="auto">
          <a:xfrm>
            <a:off x="989012" y="3572470"/>
            <a:ext cx="10210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Indy returned to Saipan on 23 June to resume fire support and later moved to Tinian to attack shore installations.  Meanwhile, Guam had been taken and Indy became the first ship to enter Apra Harbor since early in the war. </a:t>
            </a:r>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1000" fill="hold"/>
                                        <p:tgtEl>
                                          <p:spTgt spid="60"/>
                                        </p:tgtEl>
                                        <p:attrNameLst>
                                          <p:attrName>ppt_w</p:attrName>
                                        </p:attrNameLst>
                                      </p:cBhvr>
                                      <p:tavLst>
                                        <p:tav tm="0">
                                          <p:val>
                                            <p:fltVal val="0"/>
                                          </p:val>
                                        </p:tav>
                                        <p:tav tm="100000">
                                          <p:val>
                                            <p:strVal val="#ppt_w"/>
                                          </p:val>
                                        </p:tav>
                                      </p:tavLst>
                                    </p:anim>
                                    <p:anim calcmode="lin" valueType="num">
                                      <p:cBhvr>
                                        <p:cTn id="13" dur="1000" fill="hold"/>
                                        <p:tgtEl>
                                          <p:spTgt spid="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0418" name="Rectangle 8"/>
          <p:cNvSpPr>
            <a:spLocks noChangeArrowheads="1"/>
          </p:cNvSpPr>
          <p:nvPr/>
        </p:nvSpPr>
        <p:spPr bwMode="auto">
          <a:xfrm>
            <a:off x="1522412" y="1517809"/>
            <a:ext cx="9143999"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Western Caroline Islands Operation:</a:t>
            </a:r>
          </a:p>
          <a:p>
            <a:pPr algn="ctr"/>
            <a:r>
              <a:rPr lang="en-US" sz="2000" dirty="0">
                <a:solidFill>
                  <a:schemeClr val="tx1"/>
                </a:solidFill>
                <a:latin typeface="Arial"/>
                <a:cs typeface="Arial"/>
              </a:rPr>
              <a:t>Capture/Occupation of Southern Palau Islands</a:t>
            </a:r>
          </a:p>
          <a:p>
            <a:pPr algn="ctr"/>
            <a:endParaRPr lang="en-US" sz="1200" dirty="0">
              <a:solidFill>
                <a:schemeClr val="tx1"/>
              </a:solidFill>
              <a:latin typeface="Arial"/>
              <a:cs typeface="Arial"/>
            </a:endParaRPr>
          </a:p>
          <a:p>
            <a:pPr algn="ctr"/>
            <a:r>
              <a:rPr lang="en-US" sz="2000" dirty="0">
                <a:solidFill>
                  <a:schemeClr val="tx1"/>
                </a:solidFill>
                <a:latin typeface="Arial"/>
                <a:cs typeface="Arial"/>
              </a:rPr>
              <a:t>6 September 1944 </a:t>
            </a:r>
            <a:r>
              <a:rPr lang="mr-IN" sz="2000" dirty="0">
                <a:solidFill>
                  <a:schemeClr val="tx1"/>
                </a:solidFill>
                <a:latin typeface="Arial"/>
                <a:cs typeface="Arial"/>
              </a:rPr>
              <a:t>–</a:t>
            </a:r>
            <a:r>
              <a:rPr lang="en-US" sz="2000" dirty="0">
                <a:solidFill>
                  <a:schemeClr val="tx1"/>
                </a:solidFill>
                <a:latin typeface="Arial"/>
                <a:cs typeface="Arial"/>
              </a:rPr>
              <a:t> 14 October 1944</a:t>
            </a:r>
          </a:p>
          <a:p>
            <a:pPr algn="ctr"/>
            <a:endParaRPr lang="en-US" sz="2000" dirty="0">
              <a:solidFill>
                <a:schemeClr val="tx1"/>
              </a:solidFill>
              <a:latin typeface="Arial"/>
              <a:cs typeface="Arial"/>
            </a:endParaRPr>
          </a:p>
          <a:p>
            <a:pPr algn="ctr"/>
            <a:endParaRPr lang="en-US" sz="1600" dirty="0">
              <a:solidFill>
                <a:schemeClr val="tx1"/>
              </a:solidFill>
              <a:latin typeface="Arial"/>
              <a:cs typeface="Arial"/>
            </a:endParaRPr>
          </a:p>
        </p:txBody>
      </p:sp>
      <p:sp>
        <p:nvSpPr>
          <p:cNvPr id="23" name="TextBox 22"/>
          <p:cNvSpPr txBox="1"/>
          <p:nvPr/>
        </p:nvSpPr>
        <p:spPr>
          <a:xfrm>
            <a:off x="3656965" y="457200"/>
            <a:ext cx="487489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8</a:t>
            </a:r>
            <a:r>
              <a:rPr lang="en-US" sz="4400" b="1" baseline="30000" dirty="0">
                <a:ln>
                  <a:solidFill>
                    <a:srgbClr val="000000"/>
                  </a:solidFill>
                </a:ln>
                <a:latin typeface="Garamond"/>
                <a:cs typeface="Garamond"/>
              </a:rPr>
              <a:t>th</a:t>
            </a:r>
            <a:r>
              <a:rPr lang="en-US" sz="4400" b="1" dirty="0">
                <a:ln>
                  <a:solidFill>
                    <a:srgbClr val="000000"/>
                  </a:solidFill>
                </a:ln>
                <a:latin typeface="Garamond"/>
                <a:cs typeface="Garamond"/>
              </a:rPr>
              <a:t> Battle Star</a:t>
            </a:r>
          </a:p>
        </p:txBody>
      </p:sp>
      <p:sp>
        <p:nvSpPr>
          <p:cNvPr id="24" name="5-Point Star 23"/>
          <p:cNvSpPr/>
          <p:nvPr/>
        </p:nvSpPr>
        <p:spPr bwMode="auto">
          <a:xfrm>
            <a:off x="78472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5" name="5-Point Star 24"/>
          <p:cNvSpPr/>
          <p:nvPr/>
        </p:nvSpPr>
        <p:spPr bwMode="auto">
          <a:xfrm>
            <a:off x="3810228"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1"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42" name="5-Point Star 41"/>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3"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44" name="TextBox 6"/>
          <p:cNvSpPr txBox="1">
            <a:spLocks noChangeArrowheads="1"/>
          </p:cNvSpPr>
          <p:nvPr/>
        </p:nvSpPr>
        <p:spPr bwMode="auto">
          <a:xfrm>
            <a:off x="2436990"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2</a:t>
            </a:r>
          </a:p>
        </p:txBody>
      </p:sp>
      <p:sp>
        <p:nvSpPr>
          <p:cNvPr id="45" name="5-Point Star 44"/>
          <p:cNvSpPr/>
          <p:nvPr/>
        </p:nvSpPr>
        <p:spPr bwMode="auto">
          <a:xfrm>
            <a:off x="22814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6" name="TextBox 8"/>
          <p:cNvSpPr txBox="1">
            <a:spLocks noChangeArrowheads="1"/>
          </p:cNvSpPr>
          <p:nvPr/>
        </p:nvSpPr>
        <p:spPr bwMode="auto">
          <a:xfrm>
            <a:off x="3503791" y="5257800"/>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3</a:t>
            </a:r>
          </a:p>
        </p:txBody>
      </p:sp>
      <p:sp>
        <p:nvSpPr>
          <p:cNvPr id="47" name="5-Point Star 46"/>
          <p:cNvSpPr/>
          <p:nvPr/>
        </p:nvSpPr>
        <p:spPr bwMode="auto">
          <a:xfrm>
            <a:off x="33482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8" name="TextBox 10"/>
          <p:cNvSpPr txBox="1">
            <a:spLocks noChangeArrowheads="1"/>
          </p:cNvSpPr>
          <p:nvPr/>
        </p:nvSpPr>
        <p:spPr bwMode="auto">
          <a:xfrm>
            <a:off x="44973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4</a:t>
            </a:r>
          </a:p>
        </p:txBody>
      </p:sp>
      <p:sp>
        <p:nvSpPr>
          <p:cNvPr id="49" name="5-Point Star 48"/>
          <p:cNvSpPr/>
          <p:nvPr/>
        </p:nvSpPr>
        <p:spPr bwMode="auto">
          <a:xfrm>
            <a:off x="43418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0" name="TextBox 12"/>
          <p:cNvSpPr txBox="1">
            <a:spLocks noChangeArrowheads="1"/>
          </p:cNvSpPr>
          <p:nvPr/>
        </p:nvSpPr>
        <p:spPr bwMode="auto">
          <a:xfrm>
            <a:off x="5485845"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5</a:t>
            </a:r>
          </a:p>
        </p:txBody>
      </p:sp>
      <p:sp>
        <p:nvSpPr>
          <p:cNvPr id="51" name="5-Point Star 50"/>
          <p:cNvSpPr/>
          <p:nvPr/>
        </p:nvSpPr>
        <p:spPr bwMode="auto">
          <a:xfrm>
            <a:off x="5330331"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2" name="TextBox 14"/>
          <p:cNvSpPr txBox="1">
            <a:spLocks noChangeArrowheads="1"/>
          </p:cNvSpPr>
          <p:nvPr/>
        </p:nvSpPr>
        <p:spPr bwMode="auto">
          <a:xfrm>
            <a:off x="647855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6</a:t>
            </a:r>
          </a:p>
        </p:txBody>
      </p:sp>
      <p:sp>
        <p:nvSpPr>
          <p:cNvPr id="53" name="5-Point Star 52"/>
          <p:cNvSpPr/>
          <p:nvPr/>
        </p:nvSpPr>
        <p:spPr bwMode="auto">
          <a:xfrm>
            <a:off x="6399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4" name="TextBox 16"/>
          <p:cNvSpPr txBox="1">
            <a:spLocks noChangeArrowheads="1"/>
          </p:cNvSpPr>
          <p:nvPr/>
        </p:nvSpPr>
        <p:spPr bwMode="auto">
          <a:xfrm>
            <a:off x="7542152"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7</a:t>
            </a:r>
          </a:p>
        </p:txBody>
      </p:sp>
      <p:sp>
        <p:nvSpPr>
          <p:cNvPr id="55" name="5-Point Star 54"/>
          <p:cNvSpPr/>
          <p:nvPr/>
        </p:nvSpPr>
        <p:spPr bwMode="auto">
          <a:xfrm>
            <a:off x="73898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8" name="TextBox 22"/>
          <p:cNvSpPr txBox="1">
            <a:spLocks noChangeArrowheads="1"/>
          </p:cNvSpPr>
          <p:nvPr/>
        </p:nvSpPr>
        <p:spPr bwMode="auto">
          <a:xfrm>
            <a:off x="96027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9</a:t>
            </a:r>
          </a:p>
        </p:txBody>
      </p:sp>
      <p:sp>
        <p:nvSpPr>
          <p:cNvPr id="59" name="5-Point Star 58"/>
          <p:cNvSpPr/>
          <p:nvPr/>
        </p:nvSpPr>
        <p:spPr bwMode="auto">
          <a:xfrm>
            <a:off x="9447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60" name="TextBox 59"/>
          <p:cNvSpPr txBox="1">
            <a:spLocks noChangeArrowheads="1"/>
          </p:cNvSpPr>
          <p:nvPr/>
        </p:nvSpPr>
        <p:spPr bwMode="auto">
          <a:xfrm>
            <a:off x="10517184" y="5262564"/>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10</a:t>
            </a:r>
          </a:p>
        </p:txBody>
      </p:sp>
      <p:sp>
        <p:nvSpPr>
          <p:cNvPr id="61" name="5-Point Star 60"/>
          <p:cNvSpPr/>
          <p:nvPr/>
        </p:nvSpPr>
        <p:spPr bwMode="auto">
          <a:xfrm>
            <a:off x="105140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62" name="5-Point Star 61"/>
          <p:cNvSpPr/>
          <p:nvPr/>
        </p:nvSpPr>
        <p:spPr bwMode="auto">
          <a:xfrm>
            <a:off x="8302863"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63" name="TextBox 1"/>
          <p:cNvSpPr txBox="1">
            <a:spLocks noChangeArrowheads="1"/>
          </p:cNvSpPr>
          <p:nvPr/>
        </p:nvSpPr>
        <p:spPr bwMode="auto">
          <a:xfrm>
            <a:off x="8456612" y="5105400"/>
            <a:ext cx="533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8</a:t>
            </a:r>
          </a:p>
        </p:txBody>
      </p:sp>
      <p:sp>
        <p:nvSpPr>
          <p:cNvPr id="64" name="Rectangle 8"/>
          <p:cNvSpPr>
            <a:spLocks noChangeArrowheads="1"/>
          </p:cNvSpPr>
          <p:nvPr/>
        </p:nvSpPr>
        <p:spPr bwMode="auto">
          <a:xfrm>
            <a:off x="989012" y="3572470"/>
            <a:ext cx="10210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In early September, Indy moved to the Western </a:t>
            </a:r>
            <a:r>
              <a:rPr lang="en-US" i="1" dirty="0" err="1">
                <a:solidFill>
                  <a:schemeClr val="tx1"/>
                </a:solidFill>
                <a:latin typeface="Arial"/>
                <a:cs typeface="Arial"/>
              </a:rPr>
              <a:t>Carolines</a:t>
            </a:r>
            <a:r>
              <a:rPr lang="en-US" i="1" dirty="0">
                <a:solidFill>
                  <a:schemeClr val="tx1"/>
                </a:solidFill>
                <a:latin typeface="Arial"/>
                <a:cs typeface="Arial"/>
              </a:rPr>
              <a:t>, where further landings were planned.  From 12 to 29 September, she bombarded </a:t>
            </a:r>
            <a:r>
              <a:rPr lang="en-US" i="1" dirty="0" err="1">
                <a:solidFill>
                  <a:schemeClr val="tx1"/>
                </a:solidFill>
                <a:latin typeface="Arial"/>
                <a:cs typeface="Arial"/>
              </a:rPr>
              <a:t>Peleliu</a:t>
            </a:r>
            <a:r>
              <a:rPr lang="en-US" i="1" dirty="0">
                <a:solidFill>
                  <a:schemeClr val="tx1"/>
                </a:solidFill>
                <a:latin typeface="Arial"/>
                <a:cs typeface="Arial"/>
              </a:rPr>
              <a:t> before and after the landings.  She then sailed to Manus Island where she operated for 10 days before returning to the Mare Island Navy Shipyard in California for refitting.</a:t>
            </a:r>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000" fill="hold"/>
                                        <p:tgtEl>
                                          <p:spTgt spid="63"/>
                                        </p:tgtEl>
                                        <p:attrNameLst>
                                          <p:attrName>ppt_x</p:attrName>
                                        </p:attrNameLst>
                                      </p:cBhvr>
                                      <p:tavLst>
                                        <p:tav tm="0">
                                          <p:val>
                                            <p:strVal val="1+#ppt_w/2"/>
                                          </p:val>
                                        </p:tav>
                                        <p:tav tm="100000">
                                          <p:val>
                                            <p:strVal val="#ppt_x"/>
                                          </p:val>
                                        </p:tav>
                                      </p:tavLst>
                                    </p:anim>
                                    <p:anim calcmode="lin" valueType="num">
                                      <p:cBhvr additive="base">
                                        <p:cTn id="8" dur="1000" fill="hold"/>
                                        <p:tgtEl>
                                          <p:spTgt spid="6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1000" fill="hold"/>
                                        <p:tgtEl>
                                          <p:spTgt spid="62"/>
                                        </p:tgtEl>
                                        <p:attrNameLst>
                                          <p:attrName>ppt_w</p:attrName>
                                        </p:attrNameLst>
                                      </p:cBhvr>
                                      <p:tavLst>
                                        <p:tav tm="0">
                                          <p:val>
                                            <p:fltVal val="0"/>
                                          </p:val>
                                        </p:tav>
                                        <p:tav tm="100000">
                                          <p:val>
                                            <p:strVal val="#ppt_w"/>
                                          </p:val>
                                        </p:tav>
                                      </p:tavLst>
                                    </p:anim>
                                    <p:anim calcmode="lin" valueType="num">
                                      <p:cBhvr>
                                        <p:cTn id="13" dur="1000" fill="hold"/>
                                        <p:tgtEl>
                                          <p:spTgt spid="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Rectangle 8"/>
          <p:cNvSpPr>
            <a:spLocks noChangeArrowheads="1"/>
          </p:cNvSpPr>
          <p:nvPr/>
        </p:nvSpPr>
        <p:spPr bwMode="auto">
          <a:xfrm>
            <a:off x="1370012" y="1600200"/>
            <a:ext cx="9448800" cy="327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spcAft>
                <a:spcPts val="600"/>
              </a:spcAft>
            </a:pPr>
            <a:endParaRPr lang="en-US" sz="2400" i="1" dirty="0">
              <a:solidFill>
                <a:srgbClr val="000000"/>
              </a:solidFill>
              <a:latin typeface="Arial"/>
              <a:cs typeface="Arial"/>
            </a:endParaRPr>
          </a:p>
          <a:p>
            <a:pPr algn="ctr">
              <a:spcAft>
                <a:spcPts val="600"/>
              </a:spcAft>
            </a:pPr>
            <a:r>
              <a:rPr lang="en-US" sz="4800" dirty="0">
                <a:solidFill>
                  <a:srgbClr val="262626"/>
                </a:solidFill>
                <a:latin typeface="Garamond" charset="0"/>
              </a:rPr>
              <a:t>The Story of USS</a:t>
            </a:r>
            <a:r>
              <a:rPr lang="en-US" sz="4800" b="1" dirty="0">
                <a:solidFill>
                  <a:srgbClr val="262626"/>
                </a:solidFill>
                <a:latin typeface="Garamond" charset="0"/>
              </a:rPr>
              <a:t> </a:t>
            </a:r>
            <a:r>
              <a:rPr lang="en-US" sz="5400" b="1" i="1" dirty="0">
                <a:solidFill>
                  <a:srgbClr val="262626"/>
                </a:solidFill>
                <a:latin typeface="Garamond" charset="0"/>
              </a:rPr>
              <a:t>Indianapolis</a:t>
            </a:r>
          </a:p>
          <a:p>
            <a:pPr algn="ctr">
              <a:spcAft>
                <a:spcPts val="600"/>
              </a:spcAft>
            </a:pPr>
            <a:endParaRPr lang="en-US" sz="2400" i="1" dirty="0">
              <a:solidFill>
                <a:srgbClr val="000000"/>
              </a:solidFill>
              <a:latin typeface="Arial"/>
              <a:cs typeface="Arial"/>
            </a:endParaRPr>
          </a:p>
          <a:p>
            <a:pPr algn="ctr">
              <a:spcAft>
                <a:spcPts val="600"/>
              </a:spcAft>
            </a:pPr>
            <a:endParaRPr lang="en-US" sz="2400" i="1" dirty="0">
              <a:solidFill>
                <a:srgbClr val="000000"/>
              </a:solidFill>
              <a:latin typeface="Arial"/>
              <a:cs typeface="Arial"/>
            </a:endParaRPr>
          </a:p>
          <a:p>
            <a:pPr algn="ctr">
              <a:spcAft>
                <a:spcPts val="600"/>
              </a:spcAft>
            </a:pPr>
            <a:r>
              <a:rPr lang="en-US" sz="2800" i="1" dirty="0">
                <a:solidFill>
                  <a:srgbClr val="000000"/>
                </a:solidFill>
                <a:latin typeface="Arial"/>
                <a:cs typeface="Arial"/>
              </a:rPr>
              <a:t>“The life and times of a ship and her crew</a:t>
            </a:r>
          </a:p>
          <a:p>
            <a:pPr algn="ctr">
              <a:spcAft>
                <a:spcPts val="600"/>
              </a:spcAft>
            </a:pPr>
            <a:r>
              <a:rPr lang="en-US" sz="2800" i="1" dirty="0">
                <a:solidFill>
                  <a:srgbClr val="000000"/>
                </a:solidFill>
                <a:latin typeface="Arial"/>
                <a:cs typeface="Arial"/>
              </a:rPr>
              <a:t>that served with honor in World War Two”</a:t>
            </a:r>
          </a:p>
        </p:txBody>
      </p:sp>
    </p:spTree>
    <p:extLst>
      <p:ext uri="{BB962C8B-B14F-4D97-AF65-F5344CB8AC3E}">
        <p14:creationId xmlns:p14="http://schemas.microsoft.com/office/powerpoint/2010/main" val="363241247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61442" name="Rectangle 8"/>
          <p:cNvSpPr>
            <a:spLocks noChangeArrowheads="1"/>
          </p:cNvSpPr>
          <p:nvPr/>
        </p:nvSpPr>
        <p:spPr bwMode="auto">
          <a:xfrm>
            <a:off x="1522411" y="1532453"/>
            <a:ext cx="9144001"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Iwo Jima Operation:</a:t>
            </a:r>
          </a:p>
          <a:p>
            <a:pPr algn="ctr"/>
            <a:r>
              <a:rPr lang="en-US" sz="2000" dirty="0">
                <a:solidFill>
                  <a:schemeClr val="tx1"/>
                </a:solidFill>
                <a:latin typeface="Arial"/>
                <a:cs typeface="Arial"/>
              </a:rPr>
              <a:t>Fifth Fleet Raids against Honshu and the </a:t>
            </a:r>
            <a:r>
              <a:rPr lang="en-US" sz="2000" dirty="0" err="1">
                <a:solidFill>
                  <a:schemeClr val="tx1"/>
                </a:solidFill>
                <a:latin typeface="Arial"/>
                <a:cs typeface="Arial"/>
              </a:rPr>
              <a:t>Nansei</a:t>
            </a:r>
            <a:r>
              <a:rPr lang="en-US" sz="2000" dirty="0">
                <a:solidFill>
                  <a:schemeClr val="tx1"/>
                </a:solidFill>
                <a:latin typeface="Arial"/>
                <a:cs typeface="Arial"/>
              </a:rPr>
              <a:t> </a:t>
            </a:r>
            <a:r>
              <a:rPr lang="en-US" sz="2000" dirty="0" err="1">
                <a:solidFill>
                  <a:schemeClr val="tx1"/>
                </a:solidFill>
                <a:latin typeface="Arial"/>
                <a:cs typeface="Arial"/>
              </a:rPr>
              <a:t>Shoto</a:t>
            </a:r>
            <a:endParaRPr lang="en-US" sz="2000" dirty="0">
              <a:solidFill>
                <a:schemeClr val="tx1"/>
              </a:solidFill>
              <a:latin typeface="Arial"/>
              <a:cs typeface="Arial"/>
            </a:endParaRPr>
          </a:p>
          <a:p>
            <a:pPr algn="ctr"/>
            <a:endParaRPr lang="en-US" sz="1200" dirty="0">
              <a:solidFill>
                <a:schemeClr val="tx1"/>
              </a:solidFill>
              <a:latin typeface="Arial"/>
              <a:cs typeface="Arial"/>
            </a:endParaRPr>
          </a:p>
          <a:p>
            <a:pPr algn="ctr"/>
            <a:r>
              <a:rPr lang="en-US" sz="2000" dirty="0">
                <a:solidFill>
                  <a:schemeClr val="tx1"/>
                </a:solidFill>
                <a:latin typeface="Arial"/>
                <a:cs typeface="Arial"/>
              </a:rPr>
              <a:t>15 February 1945 </a:t>
            </a:r>
            <a:r>
              <a:rPr lang="mr-IN" sz="2000" dirty="0">
                <a:solidFill>
                  <a:schemeClr val="tx1"/>
                </a:solidFill>
                <a:latin typeface="Arial"/>
                <a:cs typeface="Arial"/>
              </a:rPr>
              <a:t>–</a:t>
            </a:r>
            <a:r>
              <a:rPr lang="en-US" sz="2000" dirty="0">
                <a:solidFill>
                  <a:schemeClr val="tx1"/>
                </a:solidFill>
                <a:latin typeface="Arial"/>
                <a:cs typeface="Arial"/>
              </a:rPr>
              <a:t> 6 March 1945</a:t>
            </a:r>
          </a:p>
          <a:p>
            <a:pPr algn="ctr"/>
            <a:endParaRPr lang="en-US" sz="2400" dirty="0">
              <a:solidFill>
                <a:schemeClr val="tx1"/>
              </a:solidFill>
              <a:latin typeface="Arial"/>
              <a:cs typeface="Arial"/>
            </a:endParaRPr>
          </a:p>
          <a:p>
            <a:pPr algn="ctr"/>
            <a:endParaRPr lang="en-US" sz="1600" dirty="0">
              <a:solidFill>
                <a:schemeClr val="tx1"/>
              </a:solidFill>
              <a:latin typeface="Arial"/>
              <a:cs typeface="Arial"/>
            </a:endParaRPr>
          </a:p>
        </p:txBody>
      </p:sp>
      <p:sp>
        <p:nvSpPr>
          <p:cNvPr id="27" name="TextBox 26"/>
          <p:cNvSpPr txBox="1"/>
          <p:nvPr/>
        </p:nvSpPr>
        <p:spPr>
          <a:xfrm>
            <a:off x="3657917" y="457200"/>
            <a:ext cx="4874895"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9</a:t>
            </a:r>
            <a:r>
              <a:rPr lang="en-US" sz="4400" b="1" baseline="30000" dirty="0">
                <a:ln>
                  <a:solidFill>
                    <a:srgbClr val="000000"/>
                  </a:solidFill>
                </a:ln>
                <a:latin typeface="Garamond"/>
                <a:cs typeface="Garamond"/>
              </a:rPr>
              <a:t>th</a:t>
            </a:r>
            <a:r>
              <a:rPr lang="en-US" sz="4400" b="1" dirty="0">
                <a:ln>
                  <a:solidFill>
                    <a:srgbClr val="000000"/>
                  </a:solidFill>
                </a:ln>
                <a:latin typeface="Garamond"/>
                <a:cs typeface="Garamond"/>
              </a:rPr>
              <a:t> Battle Star</a:t>
            </a:r>
          </a:p>
        </p:txBody>
      </p:sp>
      <p:sp>
        <p:nvSpPr>
          <p:cNvPr id="28" name="5-Point Star 27"/>
          <p:cNvSpPr/>
          <p:nvPr/>
        </p:nvSpPr>
        <p:spPr bwMode="auto">
          <a:xfrm>
            <a:off x="78472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9" name="5-Point Star 28"/>
          <p:cNvSpPr/>
          <p:nvPr/>
        </p:nvSpPr>
        <p:spPr bwMode="auto">
          <a:xfrm>
            <a:off x="3810228"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4"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25" name="5-Point Star 24"/>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6"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30" name="TextBox 6"/>
          <p:cNvSpPr txBox="1">
            <a:spLocks noChangeArrowheads="1"/>
          </p:cNvSpPr>
          <p:nvPr/>
        </p:nvSpPr>
        <p:spPr bwMode="auto">
          <a:xfrm>
            <a:off x="2436990"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2</a:t>
            </a:r>
          </a:p>
        </p:txBody>
      </p:sp>
      <p:sp>
        <p:nvSpPr>
          <p:cNvPr id="31" name="5-Point Star 30"/>
          <p:cNvSpPr/>
          <p:nvPr/>
        </p:nvSpPr>
        <p:spPr bwMode="auto">
          <a:xfrm>
            <a:off x="22814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2" name="TextBox 8"/>
          <p:cNvSpPr txBox="1">
            <a:spLocks noChangeArrowheads="1"/>
          </p:cNvSpPr>
          <p:nvPr/>
        </p:nvSpPr>
        <p:spPr bwMode="auto">
          <a:xfrm>
            <a:off x="3503791" y="5257800"/>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3</a:t>
            </a:r>
          </a:p>
        </p:txBody>
      </p:sp>
      <p:sp>
        <p:nvSpPr>
          <p:cNvPr id="33" name="5-Point Star 32"/>
          <p:cNvSpPr/>
          <p:nvPr/>
        </p:nvSpPr>
        <p:spPr bwMode="auto">
          <a:xfrm>
            <a:off x="33482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4" name="TextBox 10"/>
          <p:cNvSpPr txBox="1">
            <a:spLocks noChangeArrowheads="1"/>
          </p:cNvSpPr>
          <p:nvPr/>
        </p:nvSpPr>
        <p:spPr bwMode="auto">
          <a:xfrm>
            <a:off x="44973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4</a:t>
            </a:r>
          </a:p>
        </p:txBody>
      </p:sp>
      <p:sp>
        <p:nvSpPr>
          <p:cNvPr id="35" name="5-Point Star 34"/>
          <p:cNvSpPr/>
          <p:nvPr/>
        </p:nvSpPr>
        <p:spPr bwMode="auto">
          <a:xfrm>
            <a:off x="43418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6" name="TextBox 12"/>
          <p:cNvSpPr txBox="1">
            <a:spLocks noChangeArrowheads="1"/>
          </p:cNvSpPr>
          <p:nvPr/>
        </p:nvSpPr>
        <p:spPr bwMode="auto">
          <a:xfrm>
            <a:off x="5485845"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5</a:t>
            </a:r>
          </a:p>
        </p:txBody>
      </p:sp>
      <p:sp>
        <p:nvSpPr>
          <p:cNvPr id="37" name="5-Point Star 36"/>
          <p:cNvSpPr/>
          <p:nvPr/>
        </p:nvSpPr>
        <p:spPr bwMode="auto">
          <a:xfrm>
            <a:off x="5330331"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8" name="TextBox 14"/>
          <p:cNvSpPr txBox="1">
            <a:spLocks noChangeArrowheads="1"/>
          </p:cNvSpPr>
          <p:nvPr/>
        </p:nvSpPr>
        <p:spPr bwMode="auto">
          <a:xfrm>
            <a:off x="647855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6</a:t>
            </a:r>
          </a:p>
        </p:txBody>
      </p:sp>
      <p:sp>
        <p:nvSpPr>
          <p:cNvPr id="39" name="5-Point Star 38"/>
          <p:cNvSpPr/>
          <p:nvPr/>
        </p:nvSpPr>
        <p:spPr bwMode="auto">
          <a:xfrm>
            <a:off x="6399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0" name="TextBox 16"/>
          <p:cNvSpPr txBox="1">
            <a:spLocks noChangeArrowheads="1"/>
          </p:cNvSpPr>
          <p:nvPr/>
        </p:nvSpPr>
        <p:spPr bwMode="auto">
          <a:xfrm>
            <a:off x="7542152"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7</a:t>
            </a:r>
          </a:p>
        </p:txBody>
      </p:sp>
      <p:sp>
        <p:nvSpPr>
          <p:cNvPr id="41" name="5-Point Star 40"/>
          <p:cNvSpPr/>
          <p:nvPr/>
        </p:nvSpPr>
        <p:spPr bwMode="auto">
          <a:xfrm>
            <a:off x="73898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2" name="TextBox 18"/>
          <p:cNvSpPr txBox="1">
            <a:spLocks noChangeArrowheads="1"/>
          </p:cNvSpPr>
          <p:nvPr/>
        </p:nvSpPr>
        <p:spPr bwMode="auto">
          <a:xfrm>
            <a:off x="8608954"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8</a:t>
            </a:r>
          </a:p>
        </p:txBody>
      </p:sp>
      <p:sp>
        <p:nvSpPr>
          <p:cNvPr id="43" name="5-Point Star 42"/>
          <p:cNvSpPr/>
          <p:nvPr/>
        </p:nvSpPr>
        <p:spPr bwMode="auto">
          <a:xfrm>
            <a:off x="84566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6" name="TextBox 45"/>
          <p:cNvSpPr txBox="1">
            <a:spLocks noChangeArrowheads="1"/>
          </p:cNvSpPr>
          <p:nvPr/>
        </p:nvSpPr>
        <p:spPr bwMode="auto">
          <a:xfrm>
            <a:off x="10517184" y="5262564"/>
            <a:ext cx="5331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10</a:t>
            </a:r>
          </a:p>
        </p:txBody>
      </p:sp>
      <p:sp>
        <p:nvSpPr>
          <p:cNvPr id="47" name="5-Point Star 46"/>
          <p:cNvSpPr/>
          <p:nvPr/>
        </p:nvSpPr>
        <p:spPr bwMode="auto">
          <a:xfrm>
            <a:off x="105140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66" name="5-Point Star 65"/>
          <p:cNvSpPr/>
          <p:nvPr/>
        </p:nvSpPr>
        <p:spPr bwMode="auto">
          <a:xfrm>
            <a:off x="9371012"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67" name="TextBox 1"/>
          <p:cNvSpPr txBox="1">
            <a:spLocks noChangeArrowheads="1"/>
          </p:cNvSpPr>
          <p:nvPr/>
        </p:nvSpPr>
        <p:spPr bwMode="auto">
          <a:xfrm>
            <a:off x="9523412" y="5105400"/>
            <a:ext cx="533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9</a:t>
            </a:r>
          </a:p>
        </p:txBody>
      </p:sp>
      <p:sp>
        <p:nvSpPr>
          <p:cNvPr id="68" name="Rectangle 8"/>
          <p:cNvSpPr>
            <a:spLocks noChangeArrowheads="1"/>
          </p:cNvSpPr>
          <p:nvPr/>
        </p:nvSpPr>
        <p:spPr bwMode="auto">
          <a:xfrm>
            <a:off x="608012" y="3247072"/>
            <a:ext cx="110490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Overhauled, Indy joined Vice Admiral Marc A. </a:t>
            </a:r>
            <a:r>
              <a:rPr lang="en-US" i="1" dirty="0" err="1">
                <a:solidFill>
                  <a:schemeClr val="tx1"/>
                </a:solidFill>
                <a:latin typeface="Arial"/>
                <a:cs typeface="Arial"/>
              </a:rPr>
              <a:t>Mitscher’s</a:t>
            </a:r>
            <a:r>
              <a:rPr lang="en-US" i="1" dirty="0">
                <a:solidFill>
                  <a:schemeClr val="tx1"/>
                </a:solidFill>
                <a:latin typeface="Arial"/>
                <a:cs typeface="Arial"/>
              </a:rPr>
              <a:t> fast carrier task force on 14 February 1945.  The task force raced to the Bonin Islands to support the landings on Iwo Jima.  Indy remained there until 1 March, protecting the invasion ships and bombarding targets in support of the landings.  American forces destroyed 158 planes and sank five small ships while Indy joined in pounding ground installations and destroying trains.</a:t>
            </a:r>
            <a:endParaRPr lang="en-US" dirty="0">
              <a:solidFill>
                <a:schemeClr val="tx1"/>
              </a:solidFill>
              <a:latin typeface="Arial"/>
              <a:cs typeface="Arial"/>
            </a:endParaRPr>
          </a:p>
        </p:txBody>
      </p:sp>
    </p:spTree>
    <p:extLst>
      <p:ext uri="{BB962C8B-B14F-4D97-AF65-F5344CB8AC3E}">
        <p14:creationId xmlns:p14="http://schemas.microsoft.com/office/powerpoint/2010/main" val="21069324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fill="hold"/>
                                        <p:tgtEl>
                                          <p:spTgt spid="67"/>
                                        </p:tgtEl>
                                        <p:attrNameLst>
                                          <p:attrName>ppt_x</p:attrName>
                                        </p:attrNameLst>
                                      </p:cBhvr>
                                      <p:tavLst>
                                        <p:tav tm="0">
                                          <p:val>
                                            <p:strVal val="1+#ppt_w/2"/>
                                          </p:val>
                                        </p:tav>
                                        <p:tav tm="100000">
                                          <p:val>
                                            <p:strVal val="#ppt_x"/>
                                          </p:val>
                                        </p:tav>
                                      </p:tavLst>
                                    </p:anim>
                                    <p:anim calcmode="lin" valueType="num">
                                      <p:cBhvr additive="base">
                                        <p:cTn id="8" dur="1000" fill="hold"/>
                                        <p:tgtEl>
                                          <p:spTgt spid="6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1000" fill="hold"/>
                                        <p:tgtEl>
                                          <p:spTgt spid="66"/>
                                        </p:tgtEl>
                                        <p:attrNameLst>
                                          <p:attrName>ppt_w</p:attrName>
                                        </p:attrNameLst>
                                      </p:cBhvr>
                                      <p:tavLst>
                                        <p:tav tm="0">
                                          <p:val>
                                            <p:fltVal val="0"/>
                                          </p:val>
                                        </p:tav>
                                        <p:tav tm="100000">
                                          <p:val>
                                            <p:strVal val="#ppt_w"/>
                                          </p:val>
                                        </p:tav>
                                      </p:tavLst>
                                    </p:anim>
                                    <p:anim calcmode="lin" valueType="num">
                                      <p:cBhvr>
                                        <p:cTn id="13" dur="10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2466" name="Rectangle 8"/>
          <p:cNvSpPr>
            <a:spLocks noChangeArrowheads="1"/>
          </p:cNvSpPr>
          <p:nvPr/>
        </p:nvSpPr>
        <p:spPr bwMode="auto">
          <a:xfrm>
            <a:off x="1522412" y="1371600"/>
            <a:ext cx="91440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Okinawa </a:t>
            </a:r>
            <a:r>
              <a:rPr lang="en-US" sz="2000" dirty="0" err="1">
                <a:solidFill>
                  <a:schemeClr val="tx1"/>
                </a:solidFill>
                <a:latin typeface="Arial"/>
                <a:cs typeface="Arial"/>
              </a:rPr>
              <a:t>Gunto</a:t>
            </a:r>
            <a:r>
              <a:rPr lang="en-US" sz="2000" dirty="0">
                <a:solidFill>
                  <a:schemeClr val="tx1"/>
                </a:solidFill>
                <a:latin typeface="Arial"/>
                <a:cs typeface="Arial"/>
              </a:rPr>
              <a:t> Operation:</a:t>
            </a:r>
          </a:p>
          <a:p>
            <a:pPr algn="ctr"/>
            <a:r>
              <a:rPr lang="en-US" sz="2000" dirty="0">
                <a:solidFill>
                  <a:schemeClr val="tx1"/>
                </a:solidFill>
                <a:latin typeface="Arial"/>
                <a:cs typeface="Arial"/>
              </a:rPr>
              <a:t>Fifth/Third Raids in Support of Okinawa </a:t>
            </a:r>
            <a:r>
              <a:rPr lang="en-US" sz="2000" dirty="0" err="1">
                <a:solidFill>
                  <a:schemeClr val="tx1"/>
                </a:solidFill>
                <a:latin typeface="Arial"/>
                <a:cs typeface="Arial"/>
              </a:rPr>
              <a:t>Gunto</a:t>
            </a:r>
            <a:r>
              <a:rPr lang="en-US" sz="2000" dirty="0">
                <a:solidFill>
                  <a:schemeClr val="tx1"/>
                </a:solidFill>
                <a:latin typeface="Arial"/>
                <a:cs typeface="Arial"/>
              </a:rPr>
              <a:t> </a:t>
            </a:r>
          </a:p>
          <a:p>
            <a:pPr algn="ctr"/>
            <a:r>
              <a:rPr lang="en-US" sz="2000" dirty="0">
                <a:solidFill>
                  <a:schemeClr val="tx1"/>
                </a:solidFill>
                <a:latin typeface="Arial"/>
                <a:cs typeface="Arial"/>
              </a:rPr>
              <a:t>and Assault/Occupation of Okinawa </a:t>
            </a:r>
            <a:r>
              <a:rPr lang="en-US" sz="2000" dirty="0" err="1">
                <a:solidFill>
                  <a:schemeClr val="tx1"/>
                </a:solidFill>
                <a:latin typeface="Arial"/>
                <a:cs typeface="Arial"/>
              </a:rPr>
              <a:t>Gunto</a:t>
            </a:r>
            <a:r>
              <a:rPr lang="en-US" sz="2000" dirty="0">
                <a:solidFill>
                  <a:schemeClr val="tx1"/>
                </a:solidFill>
                <a:latin typeface="Arial"/>
                <a:cs typeface="Arial"/>
              </a:rPr>
              <a:t> </a:t>
            </a:r>
          </a:p>
          <a:p>
            <a:pPr algn="ctr"/>
            <a:endParaRPr lang="en-US" sz="1200" dirty="0">
              <a:solidFill>
                <a:schemeClr val="tx1"/>
              </a:solidFill>
              <a:latin typeface="Arial"/>
              <a:cs typeface="Arial"/>
            </a:endParaRPr>
          </a:p>
          <a:p>
            <a:pPr algn="ctr"/>
            <a:r>
              <a:rPr lang="en-US" sz="2000" dirty="0">
                <a:solidFill>
                  <a:schemeClr val="tx1"/>
                </a:solidFill>
                <a:latin typeface="Arial"/>
                <a:cs typeface="Arial"/>
              </a:rPr>
              <a:t>17-25 March 1945</a:t>
            </a:r>
          </a:p>
          <a:p>
            <a:pPr algn="ctr"/>
            <a:r>
              <a:rPr lang="en-US" sz="2000" dirty="0">
                <a:solidFill>
                  <a:schemeClr val="tx1"/>
                </a:solidFill>
                <a:latin typeface="Arial"/>
                <a:cs typeface="Arial"/>
              </a:rPr>
              <a:t>and  26 March 1945 </a:t>
            </a:r>
            <a:r>
              <a:rPr lang="mr-IN" sz="2000" dirty="0">
                <a:solidFill>
                  <a:schemeClr val="tx1"/>
                </a:solidFill>
                <a:latin typeface="Arial"/>
                <a:cs typeface="Arial"/>
              </a:rPr>
              <a:t>–</a:t>
            </a:r>
            <a:r>
              <a:rPr lang="en-US" sz="2000" dirty="0">
                <a:solidFill>
                  <a:schemeClr val="tx1"/>
                </a:solidFill>
                <a:latin typeface="Arial"/>
                <a:cs typeface="Arial"/>
              </a:rPr>
              <a:t> 5 April 1945 </a:t>
            </a:r>
          </a:p>
          <a:p>
            <a:pPr algn="ctr"/>
            <a:endParaRPr lang="en-US" sz="1600" dirty="0">
              <a:solidFill>
                <a:schemeClr val="tx1"/>
              </a:solidFill>
              <a:latin typeface="Arial"/>
              <a:cs typeface="Arial"/>
            </a:endParaRPr>
          </a:p>
          <a:p>
            <a:pPr algn="ctr"/>
            <a:endParaRPr lang="en-US" sz="1600" dirty="0">
              <a:solidFill>
                <a:schemeClr val="tx1"/>
              </a:solidFill>
              <a:latin typeface="Arial"/>
              <a:cs typeface="Arial"/>
            </a:endParaRPr>
          </a:p>
        </p:txBody>
      </p:sp>
      <p:sp>
        <p:nvSpPr>
          <p:cNvPr id="29" name="TextBox 28"/>
          <p:cNvSpPr txBox="1"/>
          <p:nvPr/>
        </p:nvSpPr>
        <p:spPr>
          <a:xfrm>
            <a:off x="3656012" y="457200"/>
            <a:ext cx="4953000" cy="762000"/>
          </a:xfrm>
          <a:prstGeom prst="rect">
            <a:avLst/>
          </a:prstGeom>
          <a:solidFill>
            <a:srgbClr val="000090"/>
          </a:solidFill>
          <a:ln w="76200" cmpd="sng">
            <a:solidFill>
              <a:srgbClr val="FF0000"/>
            </a:solidFill>
          </a:ln>
        </p:spPr>
        <p:txBody>
          <a:bodyPr wrap="square">
            <a:spAutoFit/>
          </a:bodyPr>
          <a:lstStyle/>
          <a:p>
            <a:pPr algn="ctr">
              <a:defRPr/>
            </a:pPr>
            <a:r>
              <a:rPr lang="en-US" sz="4400" b="1" dirty="0">
                <a:ln>
                  <a:solidFill>
                    <a:srgbClr val="000000"/>
                  </a:solidFill>
                </a:ln>
                <a:latin typeface="Garamond"/>
                <a:cs typeface="Garamond"/>
              </a:rPr>
              <a:t>10</a:t>
            </a:r>
            <a:r>
              <a:rPr lang="en-US" sz="4400" b="1" baseline="30000" dirty="0">
                <a:ln>
                  <a:solidFill>
                    <a:srgbClr val="000000"/>
                  </a:solidFill>
                </a:ln>
                <a:latin typeface="Garamond"/>
                <a:cs typeface="Garamond"/>
              </a:rPr>
              <a:t>th</a:t>
            </a:r>
            <a:r>
              <a:rPr lang="en-US" sz="3200" b="1" dirty="0">
                <a:ln>
                  <a:solidFill>
                    <a:srgbClr val="000000"/>
                  </a:solidFill>
                </a:ln>
                <a:latin typeface="Garamond"/>
                <a:cs typeface="Garamond"/>
              </a:rPr>
              <a:t> </a:t>
            </a:r>
            <a:r>
              <a:rPr lang="en-US" sz="4400" b="1" dirty="0">
                <a:ln>
                  <a:solidFill>
                    <a:srgbClr val="000000"/>
                  </a:solidFill>
                </a:ln>
                <a:latin typeface="Garamond"/>
                <a:cs typeface="Garamond"/>
              </a:rPr>
              <a:t>Battle Star</a:t>
            </a:r>
          </a:p>
        </p:txBody>
      </p:sp>
      <p:sp>
        <p:nvSpPr>
          <p:cNvPr id="30" name="5-Point Star 29"/>
          <p:cNvSpPr/>
          <p:nvPr/>
        </p:nvSpPr>
        <p:spPr bwMode="auto">
          <a:xfrm>
            <a:off x="79234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1" name="5-Point Star 30"/>
          <p:cNvSpPr/>
          <p:nvPr/>
        </p:nvSpPr>
        <p:spPr bwMode="auto">
          <a:xfrm>
            <a:off x="3732451" y="609600"/>
            <a:ext cx="609361"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27" name="Rectangle 8"/>
          <p:cNvSpPr>
            <a:spLocks noChangeArrowheads="1"/>
          </p:cNvSpPr>
          <p:nvPr/>
        </p:nvSpPr>
        <p:spPr bwMode="auto">
          <a:xfrm>
            <a:off x="4418668" y="2895601"/>
            <a:ext cx="36334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28" name="5-Point Star 27"/>
          <p:cNvSpPr/>
          <p:nvPr/>
        </p:nvSpPr>
        <p:spPr bwMode="auto">
          <a:xfrm>
            <a:off x="1216263"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2" name="TextBox 1"/>
          <p:cNvSpPr txBox="1">
            <a:spLocks noChangeArrowheads="1"/>
          </p:cNvSpPr>
          <p:nvPr/>
        </p:nvSpPr>
        <p:spPr bwMode="auto">
          <a:xfrm>
            <a:off x="1368602" y="5262564"/>
            <a:ext cx="30468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1</a:t>
            </a:r>
          </a:p>
        </p:txBody>
      </p:sp>
      <p:sp>
        <p:nvSpPr>
          <p:cNvPr id="33" name="TextBox 6"/>
          <p:cNvSpPr txBox="1">
            <a:spLocks noChangeArrowheads="1"/>
          </p:cNvSpPr>
          <p:nvPr/>
        </p:nvSpPr>
        <p:spPr bwMode="auto">
          <a:xfrm>
            <a:off x="2436990"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2</a:t>
            </a:r>
          </a:p>
        </p:txBody>
      </p:sp>
      <p:sp>
        <p:nvSpPr>
          <p:cNvPr id="34" name="5-Point Star 33"/>
          <p:cNvSpPr/>
          <p:nvPr/>
        </p:nvSpPr>
        <p:spPr bwMode="auto">
          <a:xfrm>
            <a:off x="22814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5" name="TextBox 8"/>
          <p:cNvSpPr txBox="1">
            <a:spLocks noChangeArrowheads="1"/>
          </p:cNvSpPr>
          <p:nvPr/>
        </p:nvSpPr>
        <p:spPr bwMode="auto">
          <a:xfrm>
            <a:off x="3503791" y="5257800"/>
            <a:ext cx="45702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3</a:t>
            </a:r>
          </a:p>
        </p:txBody>
      </p:sp>
      <p:sp>
        <p:nvSpPr>
          <p:cNvPr id="36" name="5-Point Star 35"/>
          <p:cNvSpPr/>
          <p:nvPr/>
        </p:nvSpPr>
        <p:spPr bwMode="auto">
          <a:xfrm>
            <a:off x="3348277"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7" name="TextBox 10"/>
          <p:cNvSpPr txBox="1">
            <a:spLocks noChangeArrowheads="1"/>
          </p:cNvSpPr>
          <p:nvPr/>
        </p:nvSpPr>
        <p:spPr bwMode="auto">
          <a:xfrm>
            <a:off x="44973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4</a:t>
            </a:r>
          </a:p>
        </p:txBody>
      </p:sp>
      <p:sp>
        <p:nvSpPr>
          <p:cNvPr id="38" name="5-Point Star 37"/>
          <p:cNvSpPr/>
          <p:nvPr/>
        </p:nvSpPr>
        <p:spPr bwMode="auto">
          <a:xfrm>
            <a:off x="43418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39" name="TextBox 12"/>
          <p:cNvSpPr txBox="1">
            <a:spLocks noChangeArrowheads="1"/>
          </p:cNvSpPr>
          <p:nvPr/>
        </p:nvSpPr>
        <p:spPr bwMode="auto">
          <a:xfrm>
            <a:off x="5485845"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5</a:t>
            </a:r>
          </a:p>
        </p:txBody>
      </p:sp>
      <p:sp>
        <p:nvSpPr>
          <p:cNvPr id="40" name="5-Point Star 39"/>
          <p:cNvSpPr/>
          <p:nvPr/>
        </p:nvSpPr>
        <p:spPr bwMode="auto">
          <a:xfrm>
            <a:off x="5330331"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1" name="TextBox 14"/>
          <p:cNvSpPr txBox="1">
            <a:spLocks noChangeArrowheads="1"/>
          </p:cNvSpPr>
          <p:nvPr/>
        </p:nvSpPr>
        <p:spPr bwMode="auto">
          <a:xfrm>
            <a:off x="647855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6</a:t>
            </a:r>
          </a:p>
        </p:txBody>
      </p:sp>
      <p:sp>
        <p:nvSpPr>
          <p:cNvPr id="42" name="5-Point Star 41"/>
          <p:cNvSpPr/>
          <p:nvPr/>
        </p:nvSpPr>
        <p:spPr bwMode="auto">
          <a:xfrm>
            <a:off x="6399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3" name="TextBox 16"/>
          <p:cNvSpPr txBox="1">
            <a:spLocks noChangeArrowheads="1"/>
          </p:cNvSpPr>
          <p:nvPr/>
        </p:nvSpPr>
        <p:spPr bwMode="auto">
          <a:xfrm>
            <a:off x="7542152"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7</a:t>
            </a:r>
          </a:p>
        </p:txBody>
      </p:sp>
      <p:sp>
        <p:nvSpPr>
          <p:cNvPr id="44" name="5-Point Star 43"/>
          <p:cNvSpPr/>
          <p:nvPr/>
        </p:nvSpPr>
        <p:spPr bwMode="auto">
          <a:xfrm>
            <a:off x="73898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5" name="TextBox 18"/>
          <p:cNvSpPr txBox="1">
            <a:spLocks noChangeArrowheads="1"/>
          </p:cNvSpPr>
          <p:nvPr/>
        </p:nvSpPr>
        <p:spPr bwMode="auto">
          <a:xfrm>
            <a:off x="8608954"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8</a:t>
            </a:r>
          </a:p>
        </p:txBody>
      </p:sp>
      <p:sp>
        <p:nvSpPr>
          <p:cNvPr id="46" name="5-Point Star 45"/>
          <p:cNvSpPr/>
          <p:nvPr/>
        </p:nvSpPr>
        <p:spPr bwMode="auto">
          <a:xfrm>
            <a:off x="8456612" y="5948362"/>
            <a:ext cx="610949"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47" name="TextBox 22"/>
          <p:cNvSpPr txBox="1">
            <a:spLocks noChangeArrowheads="1"/>
          </p:cNvSpPr>
          <p:nvPr/>
        </p:nvSpPr>
        <p:spPr bwMode="auto">
          <a:xfrm>
            <a:off x="9602726" y="5262564"/>
            <a:ext cx="45702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rgbClr val="000000"/>
                </a:solidFill>
              </a:rPr>
              <a:t>9</a:t>
            </a:r>
          </a:p>
        </p:txBody>
      </p:sp>
      <p:sp>
        <p:nvSpPr>
          <p:cNvPr id="48" name="5-Point Star 47"/>
          <p:cNvSpPr/>
          <p:nvPr/>
        </p:nvSpPr>
        <p:spPr bwMode="auto">
          <a:xfrm>
            <a:off x="9447212" y="5948362"/>
            <a:ext cx="612535" cy="457200"/>
          </a:xfrm>
          <a:prstGeom prst="star5">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1" name="5-Point Star 50"/>
          <p:cNvSpPr/>
          <p:nvPr/>
        </p:nvSpPr>
        <p:spPr bwMode="auto">
          <a:xfrm>
            <a:off x="10436463" y="5867400"/>
            <a:ext cx="839549" cy="609600"/>
          </a:xfrm>
          <a:prstGeom prst="star5">
            <a:avLst/>
          </a:prstGeom>
          <a:solidFill>
            <a:srgbClr val="0D00CB"/>
          </a:solidFill>
          <a:ln w="9525" cap="flat" cmpd="sng" algn="ctr">
            <a:solidFill>
              <a:schemeClr val="tx1"/>
            </a:solidFill>
            <a:prstDash val="solid"/>
            <a:round/>
            <a:headEnd type="none" w="med" len="med"/>
            <a:tailEnd type="none" w="med" len="med"/>
          </a:ln>
          <a:effectLst/>
        </p:spPr>
        <p:txBody>
          <a:bodyPr/>
          <a:lstStyle/>
          <a:p>
            <a:pPr>
              <a:defRPr/>
            </a:pPr>
            <a:endParaRPr lang="en-US">
              <a:cs typeface="Microsoft YaHei" charset="0"/>
            </a:endParaRPr>
          </a:p>
        </p:txBody>
      </p:sp>
      <p:sp>
        <p:nvSpPr>
          <p:cNvPr id="52" name="TextBox 1"/>
          <p:cNvSpPr txBox="1">
            <a:spLocks noChangeArrowheads="1"/>
          </p:cNvSpPr>
          <p:nvPr/>
        </p:nvSpPr>
        <p:spPr bwMode="auto">
          <a:xfrm>
            <a:off x="10437812" y="5083314"/>
            <a:ext cx="83954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b="1" dirty="0">
                <a:solidFill>
                  <a:srgbClr val="000090"/>
                </a:solidFill>
              </a:rPr>
              <a:t>10</a:t>
            </a:r>
          </a:p>
        </p:txBody>
      </p:sp>
      <p:sp>
        <p:nvSpPr>
          <p:cNvPr id="54" name="Rectangle 8"/>
          <p:cNvSpPr>
            <a:spLocks noChangeArrowheads="1"/>
          </p:cNvSpPr>
          <p:nvPr/>
        </p:nvSpPr>
        <p:spPr bwMode="auto">
          <a:xfrm>
            <a:off x="608012" y="3276600"/>
            <a:ext cx="110490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i="1" dirty="0">
                <a:solidFill>
                  <a:schemeClr val="tx1"/>
                </a:solidFill>
                <a:latin typeface="Arial"/>
                <a:cs typeface="Arial"/>
              </a:rPr>
              <a:t>Indy was assigned to Task Force 54 for the invasion of Okinawa.  Beginning on 24 March, Indy spent 7 days pouring 8-inch shells into the beach defenses.  During this time, enemy aircraft repeatedly attacked the American ships.  Indy shot down six planes and damaged two others.  On 31 March, Indy Lookouts spotted a Japanese Nakajima Ki-43 “Oscar” Fighter (a </a:t>
            </a:r>
            <a:r>
              <a:rPr lang="en-US" b="1" i="1" dirty="0">
                <a:solidFill>
                  <a:srgbClr val="FF6600"/>
                </a:solidFill>
                <a:latin typeface="Arial"/>
                <a:cs typeface="Arial"/>
              </a:rPr>
              <a:t>Kamikaze</a:t>
            </a:r>
            <a:r>
              <a:rPr lang="en-US" i="1" dirty="0">
                <a:solidFill>
                  <a:schemeClr val="tx1"/>
                </a:solidFill>
                <a:latin typeface="Arial"/>
                <a:cs typeface="Arial"/>
              </a:rPr>
              <a:t> Plane).  Indy’s 20 mm guns opened fire, but the pilot managed to release a bomb before crashing his plane on Indy’s fantail.  The bomb traveled down through the ship and exploded at the bottom killing 9 sailors and injuring 26 others.  Indy suffered physical damage and returned to Mare Island Naval Shipyard for dry-dock and repairs.</a:t>
            </a:r>
            <a:endParaRPr lang="en-US" dirty="0">
              <a:solidFill>
                <a:schemeClr val="tx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1+#ppt_w/2"/>
                                          </p:val>
                                        </p:tav>
                                        <p:tav tm="100000">
                                          <p:val>
                                            <p:strVal val="#ppt_x"/>
                                          </p:val>
                                        </p:tav>
                                      </p:tavLst>
                                    </p:anim>
                                    <p:anim calcmode="lin" valueType="num">
                                      <p:cBhvr additive="base">
                                        <p:cTn id="8" dur="1000" fill="hold"/>
                                        <p:tgtEl>
                                          <p:spTgt spid="5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1000" fill="hold"/>
                                        <p:tgtEl>
                                          <p:spTgt spid="51"/>
                                        </p:tgtEl>
                                        <p:attrNameLst>
                                          <p:attrName>ppt_w</p:attrName>
                                        </p:attrNameLst>
                                      </p:cBhvr>
                                      <p:tavLst>
                                        <p:tav tm="0">
                                          <p:val>
                                            <p:fltVal val="0"/>
                                          </p:val>
                                        </p:tav>
                                        <p:tav tm="100000">
                                          <p:val>
                                            <p:strVal val="#ppt_w"/>
                                          </p:val>
                                        </p:tav>
                                      </p:tavLst>
                                    </p:anim>
                                    <p:anim calcmode="lin" valueType="num">
                                      <p:cBhvr>
                                        <p:cTn id="13" dur="1000" fill="hold"/>
                                        <p:tgtEl>
                                          <p:spTgt spid="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3490" name="Rectangle 8"/>
          <p:cNvSpPr>
            <a:spLocks noChangeArrowheads="1"/>
          </p:cNvSpPr>
          <p:nvPr/>
        </p:nvSpPr>
        <p:spPr bwMode="auto">
          <a:xfrm>
            <a:off x="1979612" y="2057400"/>
            <a:ext cx="8229601"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As was just shared, It was a “</a:t>
            </a:r>
            <a:r>
              <a:rPr lang="en-US" sz="2000" b="1" dirty="0">
                <a:solidFill>
                  <a:srgbClr val="FF6600"/>
                </a:solidFill>
                <a:latin typeface="Arial"/>
                <a:cs typeface="Arial"/>
              </a:rPr>
              <a:t>Kamikaze</a:t>
            </a:r>
            <a:r>
              <a:rPr lang="en-US" sz="2000" dirty="0">
                <a:solidFill>
                  <a:schemeClr val="tx1"/>
                </a:solidFill>
                <a:latin typeface="Arial"/>
                <a:cs typeface="Arial"/>
              </a:rPr>
              <a:t>” plane that created tragedy for </a:t>
            </a:r>
            <a:r>
              <a:rPr lang="en-US" sz="2000" i="1" dirty="0">
                <a:solidFill>
                  <a:schemeClr val="tx1"/>
                </a:solidFill>
                <a:latin typeface="Arial"/>
                <a:cs typeface="Arial"/>
              </a:rPr>
              <a:t>Indy</a:t>
            </a:r>
            <a:r>
              <a:rPr lang="en-US" sz="2000" dirty="0">
                <a:solidFill>
                  <a:schemeClr val="tx1"/>
                </a:solidFill>
                <a:latin typeface="Arial"/>
                <a:cs typeface="Arial"/>
              </a:rPr>
              <a:t> when she earned her 10</a:t>
            </a:r>
            <a:r>
              <a:rPr lang="en-US" sz="2000" baseline="30000" dirty="0">
                <a:solidFill>
                  <a:schemeClr val="tx1"/>
                </a:solidFill>
                <a:latin typeface="Arial"/>
                <a:cs typeface="Arial"/>
              </a:rPr>
              <a:t>th</a:t>
            </a:r>
            <a:r>
              <a:rPr lang="en-US" sz="2000" dirty="0">
                <a:solidFill>
                  <a:schemeClr val="tx1"/>
                </a:solidFill>
                <a:latin typeface="Arial"/>
                <a:cs typeface="Arial"/>
              </a:rPr>
              <a:t> Battle Star in the Okinawa </a:t>
            </a:r>
            <a:r>
              <a:rPr lang="en-US" sz="2000" dirty="0" err="1">
                <a:solidFill>
                  <a:schemeClr val="tx1"/>
                </a:solidFill>
                <a:latin typeface="Arial"/>
                <a:cs typeface="Arial"/>
              </a:rPr>
              <a:t>Gunto</a:t>
            </a:r>
            <a:r>
              <a:rPr lang="en-US" sz="2000" dirty="0">
                <a:solidFill>
                  <a:schemeClr val="tx1"/>
                </a:solidFill>
                <a:latin typeface="Arial"/>
                <a:cs typeface="Arial"/>
              </a:rPr>
              <a:t> Operation. </a:t>
            </a:r>
          </a:p>
          <a:p>
            <a:endParaRPr lang="en-US" sz="2000" dirty="0">
              <a:solidFill>
                <a:schemeClr val="tx1"/>
              </a:solidFill>
              <a:latin typeface="Arial"/>
              <a:cs typeface="Arial"/>
            </a:endParaRPr>
          </a:p>
          <a:p>
            <a:r>
              <a:rPr lang="en-US" sz="2000" dirty="0">
                <a:solidFill>
                  <a:schemeClr val="tx1"/>
                </a:solidFill>
                <a:latin typeface="Arial"/>
                <a:cs typeface="Arial"/>
              </a:rPr>
              <a:t>In the latter days of WW II, the Imperial Japanese Navy (IJN)</a:t>
            </a:r>
            <a:r>
              <a:rPr lang="en-US" sz="2000" i="1" dirty="0">
                <a:solidFill>
                  <a:schemeClr val="tx1"/>
                </a:solidFill>
                <a:latin typeface="Arial"/>
                <a:cs typeface="Arial"/>
              </a:rPr>
              <a:t>, in desperatio</a:t>
            </a:r>
            <a:r>
              <a:rPr lang="en-US" sz="2000" dirty="0">
                <a:solidFill>
                  <a:schemeClr val="tx1"/>
                </a:solidFill>
                <a:latin typeface="Arial"/>
                <a:cs typeface="Arial"/>
              </a:rPr>
              <a:t>n, resorted to extreme offensive tactics in the Pacific.</a:t>
            </a:r>
          </a:p>
          <a:p>
            <a:endParaRPr lang="en-US" sz="1400" dirty="0">
              <a:solidFill>
                <a:schemeClr val="tx1"/>
              </a:solidFill>
              <a:latin typeface="Arial"/>
              <a:cs typeface="Arial"/>
            </a:endParaRPr>
          </a:p>
          <a:p>
            <a:r>
              <a:rPr lang="en-US" sz="2000" dirty="0">
                <a:solidFill>
                  <a:schemeClr val="tx1"/>
                </a:solidFill>
                <a:latin typeface="Arial"/>
                <a:cs typeface="Arial"/>
              </a:rPr>
              <a:t>The tactics included the use of suicide pilots and planes.</a:t>
            </a:r>
          </a:p>
          <a:p>
            <a:endParaRPr lang="en-US" sz="2000" dirty="0">
              <a:solidFill>
                <a:schemeClr val="tx1"/>
              </a:solidFill>
              <a:latin typeface="Arial"/>
              <a:cs typeface="Arial"/>
            </a:endParaRPr>
          </a:p>
          <a:p>
            <a:r>
              <a:rPr lang="en-US" sz="2000" dirty="0">
                <a:solidFill>
                  <a:schemeClr val="tx1"/>
                </a:solidFill>
                <a:latin typeface="Arial"/>
                <a:cs typeface="Arial"/>
              </a:rPr>
              <a:t>Simply put, Japanese “</a:t>
            </a:r>
            <a:r>
              <a:rPr lang="en-US" sz="2000" b="1" dirty="0">
                <a:solidFill>
                  <a:srgbClr val="FF6600"/>
                </a:solidFill>
                <a:latin typeface="Arial"/>
                <a:cs typeface="Arial"/>
              </a:rPr>
              <a:t>Kamikaze</a:t>
            </a:r>
            <a:r>
              <a:rPr lang="en-US" sz="2000" dirty="0">
                <a:solidFill>
                  <a:schemeClr val="tx1"/>
                </a:solidFill>
                <a:latin typeface="Arial"/>
                <a:cs typeface="Arial"/>
              </a:rPr>
              <a:t>“ pilots deliberately guided and crashed their planes into enemy ships to cause damage and hopefully sink them.</a:t>
            </a:r>
          </a:p>
          <a:p>
            <a:endParaRPr lang="en-US" sz="1400" dirty="0">
              <a:solidFill>
                <a:schemeClr val="tx1"/>
              </a:solidFill>
              <a:latin typeface="Arial"/>
              <a:cs typeface="Arial"/>
            </a:endParaRPr>
          </a:p>
          <a:p>
            <a:endParaRPr lang="en-US" sz="1600" dirty="0">
              <a:solidFill>
                <a:schemeClr val="tx1"/>
              </a:solidFill>
              <a:latin typeface="Arial"/>
              <a:cs typeface="Arial"/>
            </a:endParaRPr>
          </a:p>
        </p:txBody>
      </p:sp>
      <p:sp>
        <p:nvSpPr>
          <p:cNvPr id="3" name="TextBox 2"/>
          <p:cNvSpPr txBox="1"/>
          <p:nvPr/>
        </p:nvSpPr>
        <p:spPr>
          <a:xfrm>
            <a:off x="4342497" y="762000"/>
            <a:ext cx="3503831" cy="646331"/>
          </a:xfrm>
          <a:prstGeom prst="rect">
            <a:avLst/>
          </a:prstGeom>
          <a:solidFill>
            <a:srgbClr val="FD7224"/>
          </a:solidFill>
          <a:ln w="76200" cmpd="sng">
            <a:noFill/>
          </a:ln>
          <a:effectLst>
            <a:glow rad="101600">
              <a:srgbClr val="FEB83E">
                <a:alpha val="75000"/>
              </a:srgbClr>
            </a:glow>
          </a:effectLst>
        </p:spPr>
        <p:txBody>
          <a:bodyPr>
            <a:spAutoFit/>
          </a:bodyPr>
          <a:lstStyle/>
          <a:p>
            <a:pPr algn="ctr">
              <a:defRPr/>
            </a:pPr>
            <a:r>
              <a:rPr lang="en-US" sz="3600" dirty="0">
                <a:ln>
                  <a:solidFill>
                    <a:srgbClr val="000000"/>
                  </a:solidFill>
                </a:ln>
                <a:solidFill>
                  <a:srgbClr val="000000"/>
                </a:solidFill>
                <a:latin typeface="Garamond"/>
                <a:cs typeface="Garamond"/>
              </a:rPr>
              <a:t>Kamikaze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63490" name="Rectangle 8"/>
          <p:cNvSpPr>
            <a:spLocks noChangeArrowheads="1"/>
          </p:cNvSpPr>
          <p:nvPr/>
        </p:nvSpPr>
        <p:spPr bwMode="auto">
          <a:xfrm>
            <a:off x="1484312" y="1905000"/>
            <a:ext cx="9220200" cy="41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As previously mentioned, </a:t>
            </a:r>
            <a:r>
              <a:rPr lang="en-US" sz="2000" i="1" dirty="0">
                <a:solidFill>
                  <a:schemeClr val="tx1"/>
                </a:solidFill>
                <a:latin typeface="Arial"/>
                <a:cs typeface="Arial"/>
              </a:rPr>
              <a:t>Indy</a:t>
            </a:r>
            <a:r>
              <a:rPr lang="en-US" sz="2000" dirty="0">
                <a:solidFill>
                  <a:schemeClr val="tx1"/>
                </a:solidFill>
                <a:latin typeface="Arial"/>
                <a:cs typeface="Arial"/>
              </a:rPr>
              <a:t> was the Flagship for Admiral Spruance.</a:t>
            </a:r>
          </a:p>
          <a:p>
            <a:endParaRPr lang="en-US" sz="2000" dirty="0">
              <a:solidFill>
                <a:schemeClr val="tx1"/>
              </a:solidFill>
              <a:latin typeface="Arial"/>
              <a:cs typeface="Arial"/>
            </a:endParaRPr>
          </a:p>
          <a:p>
            <a:r>
              <a:rPr lang="en-US" sz="2000" dirty="0">
                <a:solidFill>
                  <a:schemeClr val="tx1"/>
                </a:solidFill>
                <a:latin typeface="Arial"/>
                <a:cs typeface="Arial"/>
              </a:rPr>
              <a:t>Flag Staff Log Books are maintained to record the details of daily life and events aboard and around a Flagship.</a:t>
            </a:r>
          </a:p>
          <a:p>
            <a:r>
              <a:rPr lang="en-US" sz="2000" dirty="0">
                <a:solidFill>
                  <a:schemeClr val="tx1"/>
                </a:solidFill>
                <a:latin typeface="Arial"/>
                <a:cs typeface="Arial"/>
              </a:rPr>
              <a:t>  </a:t>
            </a:r>
            <a:endParaRPr lang="en-US" sz="1400" dirty="0">
              <a:solidFill>
                <a:schemeClr val="tx1"/>
              </a:solidFill>
              <a:latin typeface="Arial"/>
              <a:cs typeface="Arial"/>
            </a:endParaRPr>
          </a:p>
          <a:p>
            <a:r>
              <a:rPr lang="en-US" sz="2000" dirty="0">
                <a:ln>
                  <a:solidFill>
                    <a:srgbClr val="000000"/>
                  </a:solidFill>
                </a:ln>
                <a:solidFill>
                  <a:srgbClr val="FF0000"/>
                </a:solidFill>
                <a:latin typeface="Arial"/>
                <a:cs typeface="Arial"/>
              </a:rPr>
              <a:t>Admiral Spruance’s Flag Staff Log Book </a:t>
            </a:r>
            <a:r>
              <a:rPr lang="en-US" sz="2000" dirty="0">
                <a:solidFill>
                  <a:schemeClr val="tx1"/>
                </a:solidFill>
                <a:latin typeface="Arial"/>
                <a:cs typeface="Arial"/>
              </a:rPr>
              <a:t>includes detailed descriptions about all of the events that occurred onboard Indy and other Task Force ships and aircraft during the March to April 1945 Okinawa </a:t>
            </a:r>
            <a:r>
              <a:rPr lang="en-US" sz="2000" dirty="0" err="1">
                <a:solidFill>
                  <a:schemeClr val="tx1"/>
                </a:solidFill>
                <a:latin typeface="Arial"/>
                <a:cs typeface="Arial"/>
              </a:rPr>
              <a:t>Gunto</a:t>
            </a:r>
            <a:r>
              <a:rPr lang="en-US" sz="2000" dirty="0">
                <a:solidFill>
                  <a:schemeClr val="tx1"/>
                </a:solidFill>
                <a:latin typeface="Arial"/>
                <a:cs typeface="Arial"/>
              </a:rPr>
              <a:t> Operations.</a:t>
            </a:r>
            <a:endParaRPr lang="en-US" dirty="0">
              <a:solidFill>
                <a:srgbClr val="000090"/>
              </a:solidFill>
              <a:latin typeface="Arial"/>
              <a:cs typeface="Arial"/>
            </a:endParaRPr>
          </a:p>
          <a:p>
            <a:endParaRPr lang="en-US" b="1" i="1" dirty="0">
              <a:solidFill>
                <a:srgbClr val="000090"/>
              </a:solidFill>
              <a:latin typeface="Arial"/>
              <a:cs typeface="Arial"/>
            </a:endParaRPr>
          </a:p>
          <a:p>
            <a:endParaRPr lang="en-US" b="1" i="1" dirty="0">
              <a:solidFill>
                <a:srgbClr val="000090"/>
              </a:solidFill>
              <a:latin typeface="Arial"/>
              <a:cs typeface="Arial"/>
            </a:endParaRPr>
          </a:p>
          <a:p>
            <a:pPr algn="ctr"/>
            <a:r>
              <a:rPr lang="en-US" b="1" i="1" dirty="0">
                <a:solidFill>
                  <a:srgbClr val="000090"/>
                </a:solidFill>
                <a:latin typeface="Arial"/>
                <a:cs typeface="Arial"/>
              </a:rPr>
              <a:t>Let’s take a look at the actual captivating Log Book entries which describe</a:t>
            </a:r>
          </a:p>
          <a:p>
            <a:pPr algn="ctr"/>
            <a:r>
              <a:rPr lang="en-US" b="1" i="1" dirty="0">
                <a:solidFill>
                  <a:srgbClr val="000090"/>
                </a:solidFill>
                <a:latin typeface="Arial"/>
                <a:cs typeface="Arial"/>
              </a:rPr>
              <a:t> (in horrific detail) the Kamikaze attack and tragedy that unfolded </a:t>
            </a:r>
          </a:p>
          <a:p>
            <a:pPr algn="ctr"/>
            <a:r>
              <a:rPr lang="en-US" b="1" i="1" dirty="0">
                <a:solidFill>
                  <a:srgbClr val="000090"/>
                </a:solidFill>
                <a:latin typeface="Arial"/>
                <a:cs typeface="Arial"/>
              </a:rPr>
              <a:t>aboard USS Indianapolis in Okinawa!</a:t>
            </a:r>
          </a:p>
          <a:p>
            <a:endParaRPr lang="en-US" sz="1600" dirty="0">
              <a:solidFill>
                <a:schemeClr val="tx1"/>
              </a:solidFill>
              <a:latin typeface="Arial"/>
              <a:cs typeface="Arial"/>
            </a:endParaRPr>
          </a:p>
        </p:txBody>
      </p:sp>
      <p:sp>
        <p:nvSpPr>
          <p:cNvPr id="9" name="TextBox 8"/>
          <p:cNvSpPr txBox="1"/>
          <p:nvPr/>
        </p:nvSpPr>
        <p:spPr>
          <a:xfrm>
            <a:off x="3351212" y="762000"/>
            <a:ext cx="5486400" cy="646331"/>
          </a:xfrm>
          <a:prstGeom prst="rect">
            <a:avLst/>
          </a:prstGeom>
          <a:solidFill>
            <a:srgbClr val="FD7224"/>
          </a:solidFill>
          <a:ln w="76200" cmpd="sng">
            <a:noFill/>
          </a:ln>
          <a:effectLst>
            <a:glow rad="101600">
              <a:srgbClr val="FEB83E">
                <a:alpha val="75000"/>
              </a:srgbClr>
            </a:glow>
          </a:effectLst>
        </p:spPr>
        <p:txBody>
          <a:bodyPr wrap="square">
            <a:spAutoFit/>
          </a:bodyPr>
          <a:lstStyle/>
          <a:p>
            <a:pPr algn="ctr">
              <a:defRPr/>
            </a:pPr>
            <a:r>
              <a:rPr lang="en-US" sz="3600" dirty="0">
                <a:ln>
                  <a:solidFill>
                    <a:srgbClr val="000000"/>
                  </a:solidFill>
                </a:ln>
                <a:solidFill>
                  <a:srgbClr val="000000"/>
                </a:solidFill>
                <a:latin typeface="Garamond"/>
                <a:cs typeface="Garamond"/>
              </a:rPr>
              <a:t>Tragic Events were recorded</a:t>
            </a:r>
          </a:p>
        </p:txBody>
      </p:sp>
    </p:spTree>
    <p:extLst>
      <p:ext uri="{BB962C8B-B14F-4D97-AF65-F5344CB8AC3E}">
        <p14:creationId xmlns:p14="http://schemas.microsoft.com/office/powerpoint/2010/main" val="18749151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3490">
                                            <p:txEl>
                                              <p:pRg st="7" end="7"/>
                                            </p:txEl>
                                          </p:spTgt>
                                        </p:tgtEl>
                                        <p:attrNameLst>
                                          <p:attrName>style.visibility</p:attrName>
                                        </p:attrNameLst>
                                      </p:cBhvr>
                                      <p:to>
                                        <p:strVal val="visible"/>
                                      </p:to>
                                    </p:set>
                                    <p:anim calcmode="lin" valueType="num">
                                      <p:cBhvr>
                                        <p:cTn id="7" dur="500" fill="hold"/>
                                        <p:tgtEl>
                                          <p:spTgt spid="63490">
                                            <p:txEl>
                                              <p:pRg st="7" end="7"/>
                                            </p:txEl>
                                          </p:spTgt>
                                        </p:tgtEl>
                                        <p:attrNameLst>
                                          <p:attrName>ppt_w</p:attrName>
                                        </p:attrNameLst>
                                      </p:cBhvr>
                                      <p:tavLst>
                                        <p:tav tm="0">
                                          <p:val>
                                            <p:fltVal val="0"/>
                                          </p:val>
                                        </p:tav>
                                        <p:tav tm="100000">
                                          <p:val>
                                            <p:strVal val="#ppt_w"/>
                                          </p:val>
                                        </p:tav>
                                      </p:tavLst>
                                    </p:anim>
                                    <p:anim calcmode="lin" valueType="num">
                                      <p:cBhvr>
                                        <p:cTn id="8" dur="500" fill="hold"/>
                                        <p:tgtEl>
                                          <p:spTgt spid="63490">
                                            <p:txEl>
                                              <p:pRg st="7" end="7"/>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3490">
                                            <p:txEl>
                                              <p:pRg st="8" end="8"/>
                                            </p:txEl>
                                          </p:spTgt>
                                        </p:tgtEl>
                                        <p:attrNameLst>
                                          <p:attrName>style.visibility</p:attrName>
                                        </p:attrNameLst>
                                      </p:cBhvr>
                                      <p:to>
                                        <p:strVal val="visible"/>
                                      </p:to>
                                    </p:set>
                                    <p:anim calcmode="lin" valueType="num">
                                      <p:cBhvr>
                                        <p:cTn id="11" dur="500" fill="hold"/>
                                        <p:tgtEl>
                                          <p:spTgt spid="63490">
                                            <p:txEl>
                                              <p:pRg st="8" end="8"/>
                                            </p:txEl>
                                          </p:spTgt>
                                        </p:tgtEl>
                                        <p:attrNameLst>
                                          <p:attrName>ppt_w</p:attrName>
                                        </p:attrNameLst>
                                      </p:cBhvr>
                                      <p:tavLst>
                                        <p:tav tm="0">
                                          <p:val>
                                            <p:fltVal val="0"/>
                                          </p:val>
                                        </p:tav>
                                        <p:tav tm="100000">
                                          <p:val>
                                            <p:strVal val="#ppt_w"/>
                                          </p:val>
                                        </p:tav>
                                      </p:tavLst>
                                    </p:anim>
                                    <p:anim calcmode="lin" valueType="num">
                                      <p:cBhvr>
                                        <p:cTn id="12" dur="500" fill="hold"/>
                                        <p:tgtEl>
                                          <p:spTgt spid="63490">
                                            <p:txEl>
                                              <p:pRg st="8" end="8"/>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3490">
                                            <p:txEl>
                                              <p:pRg st="9" end="9"/>
                                            </p:txEl>
                                          </p:spTgt>
                                        </p:tgtEl>
                                        <p:attrNameLst>
                                          <p:attrName>style.visibility</p:attrName>
                                        </p:attrNameLst>
                                      </p:cBhvr>
                                      <p:to>
                                        <p:strVal val="visible"/>
                                      </p:to>
                                    </p:set>
                                    <p:anim calcmode="lin" valueType="num">
                                      <p:cBhvr>
                                        <p:cTn id="15" dur="500" fill="hold"/>
                                        <p:tgtEl>
                                          <p:spTgt spid="63490">
                                            <p:txEl>
                                              <p:pRg st="9" end="9"/>
                                            </p:txEl>
                                          </p:spTgt>
                                        </p:tgtEl>
                                        <p:attrNameLst>
                                          <p:attrName>ppt_w</p:attrName>
                                        </p:attrNameLst>
                                      </p:cBhvr>
                                      <p:tavLst>
                                        <p:tav tm="0">
                                          <p:val>
                                            <p:fltVal val="0"/>
                                          </p:val>
                                        </p:tav>
                                        <p:tav tm="100000">
                                          <p:val>
                                            <p:strVal val="#ppt_w"/>
                                          </p:val>
                                        </p:tav>
                                      </p:tavLst>
                                    </p:anim>
                                    <p:anim calcmode="lin" valueType="num">
                                      <p:cBhvr>
                                        <p:cTn id="16" dur="500" fill="hold"/>
                                        <p:tgtEl>
                                          <p:spTgt spid="63490">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408975" y="609600"/>
            <a:ext cx="9370874" cy="646331"/>
          </a:xfrm>
          <a:prstGeom prst="rect">
            <a:avLst/>
          </a:prstGeom>
          <a:solidFill>
            <a:schemeClr val="bg1"/>
          </a:solidFill>
          <a:ln w="762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Admiral Spruance’s Flag Staff Log Book </a:t>
            </a:r>
            <a:r>
              <a:rPr lang="mr-IN" sz="3600" i="1" dirty="0">
                <a:ln>
                  <a:solidFill>
                    <a:srgbClr val="000000"/>
                  </a:solidFill>
                </a:ln>
                <a:solidFill>
                  <a:srgbClr val="FF0000"/>
                </a:solidFill>
                <a:latin typeface="Garamond"/>
                <a:cs typeface="Garamond"/>
              </a:rPr>
              <a:t>–</a:t>
            </a:r>
            <a:r>
              <a:rPr lang="en-US" sz="3600" i="1" dirty="0">
                <a:ln>
                  <a:solidFill>
                    <a:srgbClr val="000000"/>
                  </a:solidFill>
                </a:ln>
                <a:solidFill>
                  <a:srgbClr val="FF0000"/>
                </a:solidFill>
                <a:latin typeface="Garamond"/>
                <a:cs typeface="Garamond"/>
              </a:rPr>
              <a:t> </a:t>
            </a:r>
            <a:r>
              <a:rPr lang="en-US" sz="3200" b="1" dirty="0">
                <a:ln>
                  <a:solidFill>
                    <a:srgbClr val="000000"/>
                  </a:solidFill>
                </a:ln>
                <a:solidFill>
                  <a:srgbClr val="FF0000"/>
                </a:solidFill>
                <a:latin typeface="Garamond"/>
                <a:cs typeface="Garamond"/>
              </a:rPr>
              <a:t>Page 1</a:t>
            </a:r>
          </a:p>
        </p:txBody>
      </p:sp>
      <p:pic>
        <p:nvPicPr>
          <p:cNvPr id="9"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781007" y="2107526"/>
            <a:ext cx="6398300" cy="4174039"/>
          </a:xfrm>
          <a:prstGeom prst="rect">
            <a:avLst/>
          </a:prstGeom>
          <a:noFill/>
          <a:ln w="25400" cap="flat">
            <a:solidFill>
              <a:srgbClr val="80808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a:ext>
            </a:extLst>
          </a:blip>
          <a:srcRect/>
          <a:stretch/>
        </p:blipFill>
        <p:spPr bwMode="auto">
          <a:xfrm>
            <a:off x="3428455" y="1905000"/>
            <a:ext cx="5484257" cy="4555830"/>
          </a:xfrm>
          <a:prstGeom prst="rect">
            <a:avLst/>
          </a:prstGeom>
          <a:noFill/>
          <a:ln w="25400" cap="flat">
            <a:solidFill>
              <a:srgbClr val="80808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p:cNvSpPr txBox="1"/>
          <p:nvPr/>
        </p:nvSpPr>
        <p:spPr>
          <a:xfrm>
            <a:off x="1370875" y="572869"/>
            <a:ext cx="9447074" cy="646331"/>
          </a:xfrm>
          <a:prstGeom prst="rect">
            <a:avLst/>
          </a:prstGeom>
          <a:solidFill>
            <a:schemeClr val="bg1"/>
          </a:solidFill>
          <a:ln w="762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Admiral Spruance’s Flag Staff Log Book </a:t>
            </a:r>
            <a:r>
              <a:rPr lang="mr-IN" sz="3600" i="1" dirty="0">
                <a:ln>
                  <a:solidFill>
                    <a:srgbClr val="000000"/>
                  </a:solidFill>
                </a:ln>
                <a:solidFill>
                  <a:srgbClr val="FF0000"/>
                </a:solidFill>
                <a:latin typeface="Garamond"/>
                <a:cs typeface="Garamond"/>
              </a:rPr>
              <a:t>–</a:t>
            </a:r>
            <a:r>
              <a:rPr lang="en-US" sz="3600" i="1" dirty="0">
                <a:ln>
                  <a:solidFill>
                    <a:srgbClr val="000000"/>
                  </a:solidFill>
                </a:ln>
                <a:solidFill>
                  <a:srgbClr val="FF0000"/>
                </a:solidFill>
                <a:latin typeface="Garamond"/>
                <a:cs typeface="Garamond"/>
              </a:rPr>
              <a:t> </a:t>
            </a:r>
            <a:r>
              <a:rPr lang="en-US" sz="3200" b="1" dirty="0">
                <a:ln>
                  <a:solidFill>
                    <a:srgbClr val="000000"/>
                  </a:solidFill>
                </a:ln>
                <a:solidFill>
                  <a:srgbClr val="FF0000"/>
                </a:solidFill>
                <a:latin typeface="Garamond"/>
                <a:cs typeface="Garamond"/>
              </a:rPr>
              <a:t>Page 2</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a:ext>
            </a:extLst>
          </a:blip>
          <a:srcRect/>
          <a:stretch>
            <a:fillRect/>
          </a:stretch>
        </p:blipFill>
        <p:spPr bwMode="auto">
          <a:xfrm>
            <a:off x="3428058" y="1752600"/>
            <a:ext cx="5104198" cy="4579041"/>
          </a:xfrm>
          <a:prstGeom prst="rect">
            <a:avLst/>
          </a:prstGeom>
          <a:noFill/>
          <a:ln w="25400" cap="flat">
            <a:solidFill>
              <a:srgbClr val="80808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p:cNvSpPr txBox="1"/>
          <p:nvPr/>
        </p:nvSpPr>
        <p:spPr>
          <a:xfrm>
            <a:off x="1370875" y="609600"/>
            <a:ext cx="9447074" cy="646331"/>
          </a:xfrm>
          <a:prstGeom prst="rect">
            <a:avLst/>
          </a:prstGeom>
          <a:solidFill>
            <a:schemeClr val="bg1"/>
          </a:solidFill>
          <a:ln w="762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Admiral Spruance’s Flag Staff Log Book </a:t>
            </a:r>
            <a:r>
              <a:rPr lang="mr-IN" sz="3600" i="1" dirty="0">
                <a:ln>
                  <a:solidFill>
                    <a:srgbClr val="000000"/>
                  </a:solidFill>
                </a:ln>
                <a:solidFill>
                  <a:srgbClr val="FF0000"/>
                </a:solidFill>
                <a:latin typeface="Garamond"/>
                <a:cs typeface="Garamond"/>
              </a:rPr>
              <a:t>–</a:t>
            </a:r>
            <a:r>
              <a:rPr lang="en-US" sz="3600" i="1" dirty="0">
                <a:ln>
                  <a:solidFill>
                    <a:srgbClr val="000000"/>
                  </a:solidFill>
                </a:ln>
                <a:solidFill>
                  <a:srgbClr val="FF0000"/>
                </a:solidFill>
                <a:latin typeface="Garamond"/>
                <a:cs typeface="Garamond"/>
              </a:rPr>
              <a:t> </a:t>
            </a:r>
            <a:r>
              <a:rPr lang="en-US" sz="3200" b="1" dirty="0">
                <a:ln>
                  <a:solidFill>
                    <a:srgbClr val="000000"/>
                  </a:solidFill>
                </a:ln>
                <a:solidFill>
                  <a:srgbClr val="FF0000"/>
                </a:solidFill>
                <a:latin typeface="Garamond"/>
                <a:cs typeface="Garamond"/>
              </a:rPr>
              <a:t>Page 3</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a:ext>
            </a:extLst>
          </a:blip>
          <a:srcRect/>
          <a:stretch/>
        </p:blipFill>
        <p:spPr bwMode="auto">
          <a:xfrm>
            <a:off x="3424884" y="1752600"/>
            <a:ext cx="5110546" cy="4558455"/>
          </a:xfrm>
          <a:prstGeom prst="rect">
            <a:avLst/>
          </a:prstGeom>
          <a:noFill/>
          <a:ln w="25400" cap="flat">
            <a:solidFill>
              <a:srgbClr val="80808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p:cNvSpPr txBox="1"/>
          <p:nvPr/>
        </p:nvSpPr>
        <p:spPr>
          <a:xfrm>
            <a:off x="1408975" y="609600"/>
            <a:ext cx="9370874" cy="646331"/>
          </a:xfrm>
          <a:prstGeom prst="rect">
            <a:avLst/>
          </a:prstGeom>
          <a:solidFill>
            <a:schemeClr val="bg1"/>
          </a:solidFill>
          <a:ln w="762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Admiral Spruance’s Flag Staff Log Book </a:t>
            </a:r>
            <a:r>
              <a:rPr lang="mr-IN" sz="3600" i="1" dirty="0">
                <a:ln>
                  <a:solidFill>
                    <a:srgbClr val="000000"/>
                  </a:solidFill>
                </a:ln>
                <a:solidFill>
                  <a:srgbClr val="FF0000"/>
                </a:solidFill>
                <a:latin typeface="Garamond"/>
                <a:cs typeface="Garamond"/>
              </a:rPr>
              <a:t>–</a:t>
            </a:r>
            <a:r>
              <a:rPr lang="en-US" sz="3600" i="1" dirty="0">
                <a:ln>
                  <a:solidFill>
                    <a:srgbClr val="000000"/>
                  </a:solidFill>
                </a:ln>
                <a:solidFill>
                  <a:srgbClr val="FF0000"/>
                </a:solidFill>
                <a:latin typeface="Garamond"/>
                <a:cs typeface="Garamond"/>
              </a:rPr>
              <a:t> </a:t>
            </a:r>
            <a:r>
              <a:rPr lang="en-US" sz="3200" b="1" dirty="0">
                <a:ln>
                  <a:solidFill>
                    <a:srgbClr val="000000"/>
                  </a:solidFill>
                </a:ln>
                <a:solidFill>
                  <a:srgbClr val="FF0000"/>
                </a:solidFill>
                <a:latin typeface="Garamond"/>
                <a:cs typeface="Garamond"/>
              </a:rPr>
              <a:t>Page 4</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Rectangle 8"/>
          <p:cNvSpPr>
            <a:spLocks noChangeArrowheads="1"/>
          </p:cNvSpPr>
          <p:nvPr/>
        </p:nvSpPr>
        <p:spPr bwMode="auto">
          <a:xfrm>
            <a:off x="2055812" y="3733800"/>
            <a:ext cx="9219089" cy="1415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571500" indent="-571500">
              <a:buFont typeface="Arial"/>
              <a:buChar char="•"/>
              <a:defRPr/>
            </a:pPr>
            <a:r>
              <a:rPr lang="en-US" sz="2400" b="1" dirty="0">
                <a:solidFill>
                  <a:srgbClr val="000090"/>
                </a:solidFill>
                <a:latin typeface="Arial"/>
                <a:cs typeface="Arial"/>
              </a:rPr>
              <a:t>Kamikaze plane dropped bomb and crashed onboard</a:t>
            </a:r>
          </a:p>
          <a:p>
            <a:pPr>
              <a:defRPr/>
            </a:pPr>
            <a:endParaRPr lang="en-US" dirty="0">
              <a:solidFill>
                <a:schemeClr val="tx1"/>
              </a:solidFill>
              <a:latin typeface="Arial"/>
              <a:cs typeface="Arial"/>
            </a:endParaRPr>
          </a:p>
          <a:p>
            <a:pPr>
              <a:defRPr/>
            </a:pPr>
            <a:endParaRPr lang="en-US" sz="4400" i="1" dirty="0">
              <a:solidFill>
                <a:schemeClr val="tx1"/>
              </a:solidFill>
              <a:latin typeface="Garamond" charset="0"/>
              <a:cs typeface="Garamond" charset="0"/>
            </a:endParaRPr>
          </a:p>
        </p:txBody>
      </p:sp>
      <p:sp>
        <p:nvSpPr>
          <p:cNvPr id="69635" name="Rectangle 8"/>
          <p:cNvSpPr>
            <a:spLocks noChangeArrowheads="1"/>
          </p:cNvSpPr>
          <p:nvPr/>
        </p:nvSpPr>
        <p:spPr bwMode="auto">
          <a:xfrm>
            <a:off x="1560512" y="2286000"/>
            <a:ext cx="9067800"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In summary</a:t>
            </a:r>
            <a:r>
              <a:rPr lang="en-US" sz="2000" i="1" dirty="0">
                <a:solidFill>
                  <a:schemeClr val="tx1"/>
                </a:solidFill>
                <a:latin typeface="Garamond" charset="0"/>
                <a:cs typeface="Garamond" charset="0"/>
              </a:rPr>
              <a:t>,  </a:t>
            </a:r>
            <a:r>
              <a:rPr lang="en-US" sz="3200" dirty="0">
                <a:ln>
                  <a:solidFill>
                    <a:srgbClr val="000000"/>
                  </a:solidFill>
                </a:ln>
                <a:solidFill>
                  <a:srgbClr val="FF0000"/>
                </a:solidFill>
                <a:latin typeface="Garamond"/>
                <a:cs typeface="Garamond"/>
              </a:rPr>
              <a:t>Admiral Spruance’s Flag Staff Log Book</a:t>
            </a:r>
            <a:r>
              <a:rPr lang="en-US" sz="3200" i="1" dirty="0">
                <a:ln>
                  <a:solidFill>
                    <a:srgbClr val="000000"/>
                  </a:solidFill>
                </a:ln>
                <a:solidFill>
                  <a:srgbClr val="FF0000"/>
                </a:solidFill>
                <a:latin typeface="Garamond"/>
                <a:cs typeface="Garamond"/>
              </a:rPr>
              <a:t> </a:t>
            </a:r>
            <a:r>
              <a:rPr lang="en-US" sz="2000" dirty="0">
                <a:solidFill>
                  <a:schemeClr val="tx1"/>
                </a:solidFill>
                <a:latin typeface="Arial"/>
                <a:cs typeface="Arial"/>
              </a:rPr>
              <a:t>recorded the details of the following events that occurred onboard Indy </a:t>
            </a:r>
            <a:r>
              <a:rPr lang="mr-IN" sz="1600" dirty="0">
                <a:solidFill>
                  <a:schemeClr val="tx1"/>
                </a:solidFill>
                <a:latin typeface="Arial"/>
                <a:cs typeface="Arial"/>
              </a:rPr>
              <a:t>…</a:t>
            </a:r>
            <a:r>
              <a:rPr lang="en-US" sz="1600" dirty="0">
                <a:solidFill>
                  <a:schemeClr val="tx1"/>
                </a:solidFill>
                <a:latin typeface="Arial"/>
                <a:cs typeface="Arial"/>
              </a:rPr>
              <a:t>.. </a:t>
            </a:r>
          </a:p>
          <a:p>
            <a:endParaRPr lang="en-US" sz="1600" dirty="0">
              <a:solidFill>
                <a:schemeClr val="tx1"/>
              </a:solidFill>
              <a:latin typeface="Arial"/>
              <a:cs typeface="Arial"/>
            </a:endParaRPr>
          </a:p>
          <a:p>
            <a:r>
              <a:rPr lang="en-US" sz="1600" dirty="0">
                <a:solidFill>
                  <a:schemeClr val="tx1"/>
                </a:solidFill>
                <a:latin typeface="Arial"/>
                <a:cs typeface="Arial"/>
              </a:rPr>
              <a:t> </a:t>
            </a:r>
          </a:p>
          <a:p>
            <a:endParaRPr lang="en-US" sz="1600" dirty="0">
              <a:solidFill>
                <a:schemeClr val="tx1"/>
              </a:solidFill>
              <a:latin typeface="Arial"/>
              <a:cs typeface="Arial"/>
            </a:endParaRPr>
          </a:p>
          <a:p>
            <a:endParaRPr lang="en-US" sz="1600" dirty="0">
              <a:solidFill>
                <a:schemeClr val="tx1"/>
              </a:solidFill>
              <a:latin typeface="Arial"/>
              <a:cs typeface="Arial"/>
            </a:endParaRPr>
          </a:p>
          <a:p>
            <a:endParaRPr lang="en-US" sz="1600" dirty="0">
              <a:solidFill>
                <a:schemeClr val="tx1"/>
              </a:solidFill>
              <a:latin typeface="Arial"/>
              <a:cs typeface="Arial"/>
            </a:endParaRPr>
          </a:p>
          <a:p>
            <a:endParaRPr lang="en-US" sz="2000" b="1" dirty="0">
              <a:solidFill>
                <a:srgbClr val="000090"/>
              </a:solidFill>
              <a:latin typeface="Arial"/>
              <a:cs typeface="Arial"/>
            </a:endParaRPr>
          </a:p>
          <a:p>
            <a:endParaRPr lang="en-US" sz="2000" b="1" dirty="0">
              <a:solidFill>
                <a:srgbClr val="000090"/>
              </a:solidFill>
              <a:latin typeface="Arial"/>
              <a:cs typeface="Arial"/>
            </a:endParaRPr>
          </a:p>
        </p:txBody>
      </p:sp>
      <p:sp>
        <p:nvSpPr>
          <p:cNvPr id="6" name="Rectangle 8"/>
          <p:cNvSpPr>
            <a:spLocks noChangeArrowheads="1"/>
          </p:cNvSpPr>
          <p:nvPr/>
        </p:nvSpPr>
        <p:spPr bwMode="auto">
          <a:xfrm>
            <a:off x="2055812" y="4318099"/>
            <a:ext cx="10208152"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571500" indent="-571500">
              <a:buFont typeface="Arial"/>
              <a:buChar char="•"/>
              <a:defRPr/>
            </a:pPr>
            <a:r>
              <a:rPr lang="en-US" sz="2400" b="1" dirty="0">
                <a:solidFill>
                  <a:srgbClr val="000090"/>
                </a:solidFill>
                <a:latin typeface="Arial"/>
                <a:cs typeface="Arial"/>
              </a:rPr>
              <a:t>Nine (9) crew members were killed</a:t>
            </a:r>
          </a:p>
          <a:p>
            <a:pPr>
              <a:defRPr/>
            </a:pPr>
            <a:endParaRPr lang="en-US" sz="1600" b="1" dirty="0">
              <a:solidFill>
                <a:srgbClr val="000090"/>
              </a:solidFill>
              <a:latin typeface="Arial"/>
              <a:cs typeface="Arial"/>
            </a:endParaRPr>
          </a:p>
          <a:p>
            <a:pPr marL="571500" indent="-571500">
              <a:buFont typeface="Arial"/>
              <a:buChar char="•"/>
              <a:defRPr/>
            </a:pPr>
            <a:r>
              <a:rPr lang="en-US" sz="2400" b="1" dirty="0">
                <a:solidFill>
                  <a:srgbClr val="000090"/>
                </a:solidFill>
                <a:latin typeface="Arial"/>
                <a:cs typeface="Arial"/>
              </a:rPr>
              <a:t>Twenty-Six (26) crew members were wounded</a:t>
            </a:r>
          </a:p>
          <a:p>
            <a:pPr marL="571500" indent="-571500">
              <a:buFont typeface="Arial"/>
              <a:buChar char="•"/>
              <a:defRPr/>
            </a:pPr>
            <a:endParaRPr lang="en-US" sz="1600" b="1" dirty="0">
              <a:solidFill>
                <a:srgbClr val="000090"/>
              </a:solidFill>
              <a:latin typeface="Arial"/>
              <a:cs typeface="Arial"/>
            </a:endParaRPr>
          </a:p>
          <a:p>
            <a:pPr>
              <a:defRPr/>
            </a:pPr>
            <a:endParaRPr lang="en-US" sz="4000" b="1" i="1" dirty="0">
              <a:solidFill>
                <a:srgbClr val="000090"/>
              </a:solidFill>
              <a:latin typeface="Garamond" charset="0"/>
              <a:cs typeface="Garamond" charset="0"/>
            </a:endParaRPr>
          </a:p>
          <a:p>
            <a:pPr>
              <a:defRPr/>
            </a:pPr>
            <a:endParaRPr lang="en-US" sz="4400" b="1" i="1" dirty="0">
              <a:solidFill>
                <a:srgbClr val="000090"/>
              </a:solidFill>
              <a:latin typeface="Garamond" charset="0"/>
              <a:cs typeface="Garamond" charset="0"/>
            </a:endParaRPr>
          </a:p>
        </p:txBody>
      </p:sp>
      <p:sp>
        <p:nvSpPr>
          <p:cNvPr id="7" name="Rectangle 8"/>
          <p:cNvSpPr>
            <a:spLocks noChangeArrowheads="1"/>
          </p:cNvSpPr>
          <p:nvPr/>
        </p:nvSpPr>
        <p:spPr bwMode="auto">
          <a:xfrm>
            <a:off x="2055812" y="5562600"/>
            <a:ext cx="10208152"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571500" indent="-571500">
              <a:buFont typeface="Arial"/>
              <a:buChar char="•"/>
              <a:defRPr/>
            </a:pPr>
            <a:r>
              <a:rPr lang="en-US" sz="2400" b="1" dirty="0">
                <a:solidFill>
                  <a:srgbClr val="000090"/>
                </a:solidFill>
                <a:latin typeface="Arial"/>
                <a:cs typeface="Arial"/>
              </a:rPr>
              <a:t>Severe damage was sustained on Indy</a:t>
            </a:r>
          </a:p>
          <a:p>
            <a:pPr>
              <a:defRPr/>
            </a:pPr>
            <a:endParaRPr lang="en-US" sz="2400" b="1" i="1" dirty="0">
              <a:solidFill>
                <a:srgbClr val="000090"/>
              </a:solidFill>
              <a:latin typeface="Garamond" charset="0"/>
              <a:cs typeface="Garamond" charset="0"/>
            </a:endParaRPr>
          </a:p>
          <a:p>
            <a:pPr>
              <a:defRPr/>
            </a:pPr>
            <a:endParaRPr lang="en-US" sz="4400" i="1" dirty="0">
              <a:solidFill>
                <a:schemeClr val="tx1"/>
              </a:solidFill>
              <a:latin typeface="Garamond" charset="0"/>
              <a:cs typeface="Garamond" charset="0"/>
            </a:endParaRPr>
          </a:p>
        </p:txBody>
      </p:sp>
      <p:sp>
        <p:nvSpPr>
          <p:cNvPr id="8" name="TextBox 7"/>
          <p:cNvSpPr txBox="1"/>
          <p:nvPr/>
        </p:nvSpPr>
        <p:spPr>
          <a:xfrm>
            <a:off x="2151140" y="609600"/>
            <a:ext cx="7886544" cy="1200329"/>
          </a:xfrm>
          <a:prstGeom prst="rect">
            <a:avLst/>
          </a:prstGeom>
          <a:solidFill>
            <a:schemeClr val="bg1"/>
          </a:solidFill>
          <a:ln w="762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Admiral Spruance’s Flag Staff Log Book </a:t>
            </a:r>
          </a:p>
          <a:p>
            <a:pPr algn="ctr">
              <a:defRPr/>
            </a:pPr>
            <a:r>
              <a:rPr lang="en-US" sz="3600" b="1" dirty="0">
                <a:ln>
                  <a:solidFill>
                    <a:srgbClr val="000000"/>
                  </a:solidFill>
                </a:ln>
                <a:solidFill>
                  <a:srgbClr val="FF0000"/>
                </a:solidFill>
                <a:latin typeface="Garamond"/>
                <a:cs typeface="Garamond"/>
              </a:rPr>
              <a:t>Summary</a:t>
            </a:r>
          </a:p>
        </p:txBody>
      </p:sp>
    </p:spTree>
    <p:extLst>
      <p:ext uri="{BB962C8B-B14F-4D97-AF65-F5344CB8AC3E}">
        <p14:creationId xmlns:p14="http://schemas.microsoft.com/office/powerpoint/2010/main" val="2697157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 calcmode="lin" valueType="num">
                                      <p:cBhvr>
                                        <p:cTn id="7" dur="500" fill="hold"/>
                                        <p:tgtEl>
                                          <p:spTgt spid="645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5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1979612" y="5552182"/>
            <a:ext cx="47244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dirty="0">
                <a:solidFill>
                  <a:schemeClr val="tx1"/>
                </a:solidFill>
                <a:latin typeface="Arial"/>
                <a:cs typeface="Arial"/>
              </a:rPr>
              <a:t>Damage at the portside fantail deck entry point where a 500 </a:t>
            </a:r>
            <a:r>
              <a:rPr lang="en-US" sz="1400" dirty="0" err="1">
                <a:solidFill>
                  <a:schemeClr val="tx1"/>
                </a:solidFill>
                <a:latin typeface="Arial"/>
                <a:cs typeface="Arial"/>
              </a:rPr>
              <a:t>lb</a:t>
            </a:r>
            <a:r>
              <a:rPr lang="en-US" sz="1400" dirty="0">
                <a:solidFill>
                  <a:schemeClr val="tx1"/>
                </a:solidFill>
                <a:latin typeface="Arial"/>
                <a:cs typeface="Arial"/>
              </a:rPr>
              <a:t> bomb from a Kamikaze plane penetrated and traveled down to a delayed explosion below </a:t>
            </a:r>
            <a:r>
              <a:rPr lang="en-US" sz="1400" i="1" dirty="0">
                <a:solidFill>
                  <a:schemeClr val="tx1"/>
                </a:solidFill>
                <a:latin typeface="Arial"/>
                <a:cs typeface="Arial"/>
              </a:rPr>
              <a:t>Indy</a:t>
            </a:r>
            <a:r>
              <a:rPr lang="en-US" sz="1400" dirty="0">
                <a:solidFill>
                  <a:schemeClr val="tx1"/>
                </a:solidFill>
                <a:latin typeface="Arial"/>
                <a:cs typeface="Arial"/>
              </a:rPr>
              <a:t>’s hull.</a:t>
            </a:r>
          </a:p>
        </p:txBody>
      </p:sp>
      <p:sp>
        <p:nvSpPr>
          <p:cNvPr id="5" name="Rectangle 8"/>
          <p:cNvSpPr>
            <a:spLocks noChangeArrowheads="1"/>
          </p:cNvSpPr>
          <p:nvPr/>
        </p:nvSpPr>
        <p:spPr bwMode="auto">
          <a:xfrm>
            <a:off x="7847012" y="6197024"/>
            <a:ext cx="2286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dirty="0">
                <a:solidFill>
                  <a:schemeClr val="tx1"/>
                </a:solidFill>
                <a:latin typeface="Arial"/>
                <a:cs typeface="Arial"/>
              </a:rPr>
              <a:t>Obituary - 19 year old Bugler Earl </a:t>
            </a:r>
            <a:r>
              <a:rPr lang="en-US" sz="1400" dirty="0" err="1">
                <a:solidFill>
                  <a:schemeClr val="tx1"/>
                </a:solidFill>
                <a:latin typeface="Arial"/>
                <a:cs typeface="Arial"/>
              </a:rPr>
              <a:t>Procai</a:t>
            </a:r>
            <a:r>
              <a:rPr lang="en-US" sz="1400" dirty="0">
                <a:solidFill>
                  <a:schemeClr val="tx1"/>
                </a:solidFill>
                <a:latin typeface="Arial"/>
                <a:cs typeface="Arial"/>
              </a:rPr>
              <a:t> </a:t>
            </a:r>
          </a:p>
        </p:txBody>
      </p:sp>
      <p:pic>
        <p:nvPicPr>
          <p:cNvPr id="7" name="Picture 6"/>
          <p:cNvPicPr>
            <a:picLocks noChangeAspect="1"/>
          </p:cNvPicPr>
          <p:nvPr/>
        </p:nvPicPr>
        <p:blipFill>
          <a:blip r:embed="rId3"/>
          <a:stretch>
            <a:fillRect/>
          </a:stretch>
        </p:blipFill>
        <p:spPr>
          <a:xfrm>
            <a:off x="7839900" y="457200"/>
            <a:ext cx="1988312" cy="5791200"/>
          </a:xfrm>
          <a:prstGeom prst="rect">
            <a:avLst/>
          </a:prstGeom>
        </p:spPr>
      </p:pic>
      <p:pic>
        <p:nvPicPr>
          <p:cNvPr id="6" name="Picture 5"/>
          <p:cNvPicPr/>
          <p:nvPr/>
        </p:nvPicPr>
        <p:blipFill>
          <a:blip r:embed="rId4">
            <a:extLst>
              <a:ext uri="{28A0092B-C50C-407E-A947-70E740481C1C}">
                <a14:useLocalDpi xmlns:a14="http://schemas.microsoft.com/office/drawing/2010/main"/>
              </a:ext>
            </a:extLst>
          </a:blip>
          <a:srcRect/>
          <a:stretch>
            <a:fillRect/>
          </a:stretch>
        </p:blipFill>
        <p:spPr bwMode="auto">
          <a:xfrm>
            <a:off x="1903412" y="1143000"/>
            <a:ext cx="45720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77610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Rectangle 8"/>
          <p:cNvSpPr>
            <a:spLocks noChangeArrowheads="1"/>
          </p:cNvSpPr>
          <p:nvPr/>
        </p:nvSpPr>
        <p:spPr bwMode="auto">
          <a:xfrm>
            <a:off x="0" y="2133600"/>
            <a:ext cx="12188825" cy="2262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spcAft>
                <a:spcPts val="600"/>
              </a:spcAft>
            </a:pPr>
            <a:r>
              <a:rPr lang="en-US" sz="2400" i="1" dirty="0">
                <a:solidFill>
                  <a:srgbClr val="000000"/>
                </a:solidFill>
                <a:latin typeface="Arial"/>
                <a:cs typeface="Arial"/>
              </a:rPr>
              <a:t>Was there more than one </a:t>
            </a:r>
          </a:p>
          <a:p>
            <a:pPr algn="ctr"/>
            <a:r>
              <a:rPr lang="en-US" sz="2400" i="1" dirty="0">
                <a:solidFill>
                  <a:srgbClr val="000000"/>
                </a:solidFill>
                <a:latin typeface="Arial"/>
                <a:cs typeface="Arial"/>
              </a:rPr>
              <a:t>United States Navy ship that was named</a:t>
            </a:r>
            <a:endParaRPr lang="en-US" sz="3600" b="1" i="1" dirty="0">
              <a:solidFill>
                <a:schemeClr val="tx1"/>
              </a:solidFill>
              <a:latin typeface="Garamond" charset="0"/>
              <a:cs typeface="Garamond" charset="0"/>
            </a:endParaRPr>
          </a:p>
          <a:p>
            <a:pPr algn="ctr"/>
            <a:endParaRPr lang="en-US" sz="4000" b="1" dirty="0">
              <a:solidFill>
                <a:schemeClr val="tx1"/>
              </a:solidFill>
              <a:latin typeface="Garamond" charset="0"/>
              <a:cs typeface="Garamond" charset="0"/>
            </a:endParaRPr>
          </a:p>
          <a:p>
            <a:pPr algn="ctr"/>
            <a:r>
              <a:rPr lang="en-US" sz="4000" dirty="0">
                <a:solidFill>
                  <a:schemeClr val="tx1"/>
                </a:solidFill>
                <a:latin typeface="Garamond" charset="0"/>
                <a:cs typeface="Garamond" charset="0"/>
              </a:rPr>
              <a:t>USS</a:t>
            </a:r>
            <a:r>
              <a:rPr lang="en-US" sz="4000" b="1" dirty="0">
                <a:solidFill>
                  <a:schemeClr val="tx1"/>
                </a:solidFill>
                <a:latin typeface="Garamond" charset="0"/>
                <a:cs typeface="Garamond" charset="0"/>
              </a:rPr>
              <a:t> </a:t>
            </a:r>
            <a:r>
              <a:rPr lang="en-US" sz="4800" b="1" i="1" dirty="0">
                <a:solidFill>
                  <a:schemeClr val="tx1"/>
                </a:solidFill>
                <a:latin typeface="Garamond" charset="0"/>
                <a:cs typeface="Garamond" charset="0"/>
              </a:rPr>
              <a:t>Indianapolis</a:t>
            </a:r>
            <a:r>
              <a:rPr lang="en-US" sz="4000" dirty="0">
                <a:solidFill>
                  <a:schemeClr val="tx1"/>
                </a:solidFill>
                <a:latin typeface="Garamond" charset="0"/>
                <a:cs typeface="Garamond" charset="0"/>
              </a:rPr>
              <a:t>?</a:t>
            </a:r>
          </a:p>
        </p:txBody>
      </p:sp>
    </p:spTree>
    <p:extLst>
      <p:ext uri="{BB962C8B-B14F-4D97-AF65-F5344CB8AC3E}">
        <p14:creationId xmlns:p14="http://schemas.microsoft.com/office/powerpoint/2010/main" val="169665404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 name="TextBox 7"/>
          <p:cNvSpPr txBox="1"/>
          <p:nvPr/>
        </p:nvSpPr>
        <p:spPr>
          <a:xfrm>
            <a:off x="4056062" y="381000"/>
            <a:ext cx="4076700" cy="707886"/>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4000" b="1" dirty="0">
                <a:ln>
                  <a:solidFill>
                    <a:srgbClr val="000000"/>
                  </a:solidFill>
                </a:ln>
                <a:latin typeface="Garamond"/>
                <a:cs typeface="Garamond"/>
              </a:rPr>
              <a:t>Burials at Sea</a:t>
            </a:r>
          </a:p>
        </p:txBody>
      </p:sp>
      <p:pic>
        <p:nvPicPr>
          <p:cNvPr id="4" name="Picture 3"/>
          <p:cNvPicPr>
            <a:picLocks noChangeAspect="1"/>
          </p:cNvPicPr>
          <p:nvPr/>
        </p:nvPicPr>
        <p:blipFill>
          <a:blip r:embed="rId4"/>
          <a:stretch>
            <a:fillRect/>
          </a:stretch>
        </p:blipFill>
        <p:spPr>
          <a:xfrm>
            <a:off x="455612" y="4517602"/>
            <a:ext cx="3165509" cy="2035598"/>
          </a:xfrm>
          <a:prstGeom prst="rect">
            <a:avLst/>
          </a:prstGeom>
          <a:ln w="63500">
            <a:solidFill>
              <a:schemeClr val="accent6">
                <a:lumMod val="50000"/>
              </a:schemeClr>
            </a:solidFill>
          </a:ln>
        </p:spPr>
      </p:pic>
      <p:pic>
        <p:nvPicPr>
          <p:cNvPr id="5" name="Picture 4"/>
          <p:cNvPicPr>
            <a:picLocks noChangeAspect="1"/>
          </p:cNvPicPr>
          <p:nvPr/>
        </p:nvPicPr>
        <p:blipFill>
          <a:blip r:embed="rId5"/>
          <a:stretch>
            <a:fillRect/>
          </a:stretch>
        </p:blipFill>
        <p:spPr>
          <a:xfrm>
            <a:off x="8532812" y="1371600"/>
            <a:ext cx="3139808" cy="2171700"/>
          </a:xfrm>
          <a:prstGeom prst="rect">
            <a:avLst/>
          </a:prstGeom>
          <a:ln w="63500">
            <a:solidFill>
              <a:schemeClr val="accent6">
                <a:lumMod val="50000"/>
              </a:schemeClr>
            </a:solidFill>
          </a:ln>
        </p:spPr>
      </p:pic>
      <p:pic>
        <p:nvPicPr>
          <p:cNvPr id="12" name="Picture 11"/>
          <p:cNvPicPr>
            <a:picLocks noChangeAspect="1"/>
          </p:cNvPicPr>
          <p:nvPr/>
        </p:nvPicPr>
        <p:blipFill>
          <a:blip r:embed="rId6"/>
          <a:stretch>
            <a:fillRect/>
          </a:stretch>
        </p:blipFill>
        <p:spPr>
          <a:xfrm>
            <a:off x="8571909" y="4038600"/>
            <a:ext cx="3161303" cy="2515870"/>
          </a:xfrm>
          <a:prstGeom prst="rect">
            <a:avLst/>
          </a:prstGeom>
          <a:ln w="63500">
            <a:solidFill>
              <a:schemeClr val="accent6">
                <a:lumMod val="50000"/>
              </a:schemeClr>
            </a:solidFill>
          </a:ln>
        </p:spPr>
      </p:pic>
      <p:pic>
        <p:nvPicPr>
          <p:cNvPr id="13" name="Picture 12"/>
          <p:cNvPicPr>
            <a:picLocks noChangeAspect="1"/>
          </p:cNvPicPr>
          <p:nvPr/>
        </p:nvPicPr>
        <p:blipFill>
          <a:blip r:embed="rId7"/>
          <a:stretch>
            <a:fillRect/>
          </a:stretch>
        </p:blipFill>
        <p:spPr>
          <a:xfrm>
            <a:off x="4175634" y="2438400"/>
            <a:ext cx="3837556" cy="2616200"/>
          </a:xfrm>
          <a:prstGeom prst="rect">
            <a:avLst/>
          </a:prstGeom>
          <a:ln w="63500">
            <a:solidFill>
              <a:schemeClr val="accent6">
                <a:lumMod val="50000"/>
              </a:schemeClr>
            </a:solidFill>
          </a:ln>
        </p:spPr>
      </p:pic>
      <p:pic>
        <p:nvPicPr>
          <p:cNvPr id="6" name="Picture 5"/>
          <p:cNvPicPr>
            <a:picLocks noChangeAspect="1"/>
          </p:cNvPicPr>
          <p:nvPr/>
        </p:nvPicPr>
        <p:blipFill>
          <a:blip r:embed="rId8"/>
          <a:stretch>
            <a:fillRect/>
          </a:stretch>
        </p:blipFill>
        <p:spPr>
          <a:xfrm>
            <a:off x="836612" y="1295400"/>
            <a:ext cx="2362200" cy="2933065"/>
          </a:xfrm>
          <a:prstGeom prst="rect">
            <a:avLst/>
          </a:prstGeom>
          <a:ln w="63500">
            <a:solidFill>
              <a:schemeClr val="accent6">
                <a:lumMod val="50000"/>
              </a:schemeClr>
            </a:solidFill>
          </a:ln>
        </p:spPr>
      </p:pic>
    </p:spTree>
    <p:extLst>
      <p:ext uri="{BB962C8B-B14F-4D97-AF65-F5344CB8AC3E}">
        <p14:creationId xmlns:p14="http://schemas.microsoft.com/office/powerpoint/2010/main" val="348379079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1682" name="Rectangle 8"/>
          <p:cNvSpPr>
            <a:spLocks noChangeArrowheads="1"/>
          </p:cNvSpPr>
          <p:nvPr/>
        </p:nvSpPr>
        <p:spPr bwMode="auto">
          <a:xfrm>
            <a:off x="1903412" y="2133600"/>
            <a:ext cx="83820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After receiving preliminary repairs in the South Pacific, </a:t>
            </a:r>
            <a:r>
              <a:rPr lang="en-US" sz="2000" i="1" dirty="0">
                <a:solidFill>
                  <a:schemeClr val="tx1"/>
                </a:solidFill>
                <a:latin typeface="Arial"/>
                <a:cs typeface="Arial"/>
              </a:rPr>
              <a:t>Indy</a:t>
            </a:r>
            <a:r>
              <a:rPr lang="en-US" sz="2000" dirty="0">
                <a:solidFill>
                  <a:schemeClr val="tx1"/>
                </a:solidFill>
                <a:latin typeface="Arial"/>
                <a:cs typeface="Arial"/>
              </a:rPr>
              <a:t> sailed under her own power to Mare Island in Vallejo, CA (</a:t>
            </a:r>
            <a:r>
              <a:rPr lang="en-US" sz="2000" i="1" dirty="0">
                <a:solidFill>
                  <a:schemeClr val="tx1"/>
                </a:solidFill>
                <a:latin typeface="Arial"/>
                <a:cs typeface="Arial"/>
              </a:rPr>
              <a:t>35 miles north of San Francisco</a:t>
            </a:r>
            <a:r>
              <a:rPr lang="en-US" sz="2000" dirty="0">
                <a:solidFill>
                  <a:schemeClr val="tx1"/>
                </a:solidFill>
                <a:latin typeface="Arial"/>
                <a:cs typeface="Arial"/>
              </a:rPr>
              <a:t>)</a:t>
            </a:r>
            <a:r>
              <a:rPr lang="en-US" sz="2000" i="1"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She arrived at Mare Island on 3 May 1945.</a:t>
            </a:r>
          </a:p>
          <a:p>
            <a:endParaRPr lang="en-US" sz="1400" dirty="0">
              <a:solidFill>
                <a:schemeClr val="tx1"/>
              </a:solidFill>
              <a:latin typeface="Arial"/>
              <a:cs typeface="Arial"/>
            </a:endParaRPr>
          </a:p>
          <a:p>
            <a:r>
              <a:rPr lang="en-US" sz="2000" dirty="0">
                <a:solidFill>
                  <a:schemeClr val="tx1"/>
                </a:solidFill>
                <a:latin typeface="Arial"/>
                <a:cs typeface="Arial"/>
              </a:rPr>
              <a:t>There, </a:t>
            </a:r>
            <a:r>
              <a:rPr lang="en-US" sz="2000" i="1" dirty="0">
                <a:solidFill>
                  <a:schemeClr val="tx1"/>
                </a:solidFill>
                <a:latin typeface="Arial"/>
                <a:cs typeface="Arial"/>
              </a:rPr>
              <a:t>Indy</a:t>
            </a:r>
            <a:r>
              <a:rPr lang="en-US" sz="2000" dirty="0">
                <a:solidFill>
                  <a:schemeClr val="tx1"/>
                </a:solidFill>
                <a:latin typeface="Arial"/>
                <a:cs typeface="Arial"/>
              </a:rPr>
              <a:t> entered dry dock for overhaul and repair of the combat damage she had suffered in the Okinawa </a:t>
            </a:r>
            <a:r>
              <a:rPr lang="en-US" sz="2000" dirty="0" err="1">
                <a:solidFill>
                  <a:schemeClr val="tx1"/>
                </a:solidFill>
                <a:latin typeface="Arial"/>
                <a:cs typeface="Arial"/>
              </a:rPr>
              <a:t>Gunto</a:t>
            </a:r>
            <a:r>
              <a:rPr lang="en-US" sz="2000" dirty="0">
                <a:solidFill>
                  <a:schemeClr val="tx1"/>
                </a:solidFill>
                <a:latin typeface="Arial"/>
                <a:cs typeface="Arial"/>
              </a:rPr>
              <a:t> Operation.</a:t>
            </a:r>
          </a:p>
          <a:p>
            <a:endParaRPr lang="en-US" sz="2000" dirty="0">
              <a:solidFill>
                <a:schemeClr val="tx1"/>
              </a:solidFill>
              <a:latin typeface="Arial"/>
              <a:cs typeface="Arial"/>
            </a:endParaRPr>
          </a:p>
          <a:p>
            <a:r>
              <a:rPr lang="en-US" sz="2000" dirty="0">
                <a:solidFill>
                  <a:schemeClr val="tx1"/>
                </a:solidFill>
                <a:latin typeface="Arial"/>
                <a:cs typeface="Arial"/>
              </a:rPr>
              <a:t>During the period of dry dock, many of her crew would take leave to return home to visit their families.</a:t>
            </a:r>
          </a:p>
          <a:p>
            <a:endParaRPr lang="en-US" sz="2000" dirty="0">
              <a:solidFill>
                <a:schemeClr val="tx1"/>
              </a:solidFill>
              <a:latin typeface="Arial"/>
              <a:cs typeface="Arial"/>
            </a:endParaRPr>
          </a:p>
          <a:p>
            <a:r>
              <a:rPr lang="en-US" sz="2000" dirty="0">
                <a:solidFill>
                  <a:schemeClr val="tx1"/>
                </a:solidFill>
                <a:latin typeface="Arial"/>
                <a:cs typeface="Arial"/>
              </a:rPr>
              <a:t>About 25% of her crew would turnover, and many new, younger crew members would come aboard during this period.</a:t>
            </a:r>
          </a:p>
          <a:p>
            <a:endParaRPr lang="en-US" sz="2000" dirty="0">
              <a:solidFill>
                <a:schemeClr val="tx1"/>
              </a:solidFill>
              <a:latin typeface="Arial"/>
              <a:cs typeface="Arial"/>
            </a:endParaRPr>
          </a:p>
        </p:txBody>
      </p:sp>
      <p:sp>
        <p:nvSpPr>
          <p:cNvPr id="7" name="TextBox 6"/>
          <p:cNvSpPr txBox="1"/>
          <p:nvPr/>
        </p:nvSpPr>
        <p:spPr>
          <a:xfrm>
            <a:off x="2817812" y="990600"/>
            <a:ext cx="6553200" cy="646331"/>
          </a:xfrm>
          <a:prstGeom prst="rect">
            <a:avLst/>
          </a:prstGeom>
          <a:solidFill>
            <a:schemeClr val="bg1">
              <a:lumMod val="85000"/>
            </a:schemeClr>
          </a:solidFill>
          <a:ln w="76200" cmpd="sng">
            <a:solidFill>
              <a:srgbClr val="000090"/>
            </a:solidFill>
          </a:ln>
        </p:spPr>
        <p:txBody>
          <a:bodyPr wrap="square">
            <a:spAutoFit/>
          </a:bodyPr>
          <a:lstStyle/>
          <a:p>
            <a:pPr algn="ctr">
              <a:defRPr/>
            </a:pPr>
            <a:r>
              <a:rPr lang="en-US" sz="3600" dirty="0">
                <a:ln>
                  <a:solidFill>
                    <a:srgbClr val="000000"/>
                  </a:solidFill>
                </a:ln>
                <a:solidFill>
                  <a:srgbClr val="0000FF"/>
                </a:solidFill>
                <a:latin typeface="Garamond"/>
                <a:cs typeface="Garamond"/>
              </a:rPr>
              <a:t>Major Repairs at Mare Island, CA</a:t>
            </a:r>
            <a:endParaRPr lang="en-US" sz="4400" dirty="0">
              <a:ln>
                <a:solidFill>
                  <a:srgbClr val="000000"/>
                </a:solidFill>
              </a:ln>
              <a:solidFill>
                <a:srgbClr val="0000FF"/>
              </a:solidFill>
              <a:latin typeface="Garamond"/>
              <a:cs typeface="Garamon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3046412" y="457200"/>
            <a:ext cx="60960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Captain Charles B. </a:t>
            </a:r>
            <a:r>
              <a:rPr lang="en-US" sz="3600" dirty="0" err="1">
                <a:ln>
                  <a:solidFill>
                    <a:srgbClr val="000000"/>
                  </a:solidFill>
                </a:ln>
                <a:solidFill>
                  <a:srgbClr val="000000"/>
                </a:solidFill>
                <a:latin typeface="Garamond"/>
                <a:cs typeface="Garamond"/>
              </a:rPr>
              <a:t>McVay</a:t>
            </a:r>
            <a:r>
              <a:rPr lang="en-US" sz="3600" dirty="0">
                <a:ln>
                  <a:solidFill>
                    <a:srgbClr val="000000"/>
                  </a:solidFill>
                </a:ln>
                <a:solidFill>
                  <a:srgbClr val="000000"/>
                </a:solidFill>
                <a:latin typeface="Garamond"/>
                <a:cs typeface="Garamond"/>
              </a:rPr>
              <a:t>, III</a:t>
            </a:r>
            <a:endParaRPr lang="en-US" sz="4400" dirty="0">
              <a:ln>
                <a:solidFill>
                  <a:srgbClr val="000000"/>
                </a:solidFill>
              </a:ln>
              <a:solidFill>
                <a:srgbClr val="000000"/>
              </a:solidFill>
              <a:latin typeface="Garamond"/>
              <a:cs typeface="Garamond"/>
            </a:endParaRPr>
          </a:p>
        </p:txBody>
      </p:sp>
      <p:sp>
        <p:nvSpPr>
          <p:cNvPr id="6" name="Rectangle 8"/>
          <p:cNvSpPr>
            <a:spLocks noChangeArrowheads="1"/>
          </p:cNvSpPr>
          <p:nvPr/>
        </p:nvSpPr>
        <p:spPr bwMode="auto">
          <a:xfrm>
            <a:off x="1293812" y="1905000"/>
            <a:ext cx="5791200" cy="4093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Arial"/>
                <a:cs typeface="Arial"/>
              </a:rPr>
              <a:t>Over Indy’s 12+ years of consecutive service in the United States Naval Fleet, there were a total of ten U.S. Navy Captains who served in the role of Commanding Officer (CO) aboard USS </a:t>
            </a:r>
            <a:r>
              <a:rPr lang="en-US" sz="2200" i="1" dirty="0">
                <a:solidFill>
                  <a:schemeClr val="tx1"/>
                </a:solidFill>
                <a:latin typeface="Arial"/>
                <a:cs typeface="Arial"/>
              </a:rPr>
              <a:t>Indianapolis</a:t>
            </a:r>
            <a:r>
              <a:rPr lang="en-US" dirty="0">
                <a:solidFill>
                  <a:schemeClr val="tx1"/>
                </a:solidFill>
                <a:latin typeface="Arial"/>
                <a:cs typeface="Arial"/>
              </a:rPr>
              <a:t> (CA-35).</a:t>
            </a:r>
          </a:p>
          <a:p>
            <a:endParaRPr lang="en-US" sz="1100" dirty="0">
              <a:solidFill>
                <a:schemeClr val="tx1"/>
              </a:solidFill>
              <a:latin typeface="Arial"/>
              <a:cs typeface="Arial"/>
            </a:endParaRPr>
          </a:p>
          <a:p>
            <a:r>
              <a:rPr lang="en-US" dirty="0">
                <a:solidFill>
                  <a:schemeClr val="tx1"/>
                </a:solidFill>
                <a:latin typeface="Arial"/>
                <a:cs typeface="Arial"/>
              </a:rPr>
              <a:t>Captain Charles B. </a:t>
            </a:r>
            <a:r>
              <a:rPr lang="en-US" dirty="0" err="1">
                <a:solidFill>
                  <a:schemeClr val="tx1"/>
                </a:solidFill>
                <a:latin typeface="Arial"/>
                <a:cs typeface="Arial"/>
              </a:rPr>
              <a:t>McVay</a:t>
            </a:r>
            <a:r>
              <a:rPr lang="en-US" dirty="0">
                <a:solidFill>
                  <a:schemeClr val="tx1"/>
                </a:solidFill>
                <a:latin typeface="Arial"/>
                <a:cs typeface="Arial"/>
              </a:rPr>
              <a:t>, III was one of those men and he served as </a:t>
            </a:r>
            <a:r>
              <a:rPr lang="en-US" i="1" dirty="0">
                <a:solidFill>
                  <a:schemeClr val="tx1"/>
                </a:solidFill>
                <a:latin typeface="Arial"/>
                <a:cs typeface="Arial"/>
              </a:rPr>
              <a:t>Indy</a:t>
            </a:r>
            <a:r>
              <a:rPr lang="en-US" dirty="0">
                <a:solidFill>
                  <a:schemeClr val="tx1"/>
                </a:solidFill>
                <a:latin typeface="Arial"/>
                <a:cs typeface="Arial"/>
              </a:rPr>
              <a:t>’s CO (</a:t>
            </a:r>
            <a:r>
              <a:rPr lang="en-US" i="1" dirty="0">
                <a:solidFill>
                  <a:schemeClr val="tx1"/>
                </a:solidFill>
                <a:latin typeface="Arial"/>
                <a:cs typeface="Arial"/>
              </a:rPr>
              <a:t>aka Skipper</a:t>
            </a:r>
            <a:r>
              <a:rPr lang="en-US" dirty="0">
                <a:solidFill>
                  <a:schemeClr val="tx1"/>
                </a:solidFill>
                <a:latin typeface="Arial"/>
                <a:cs typeface="Arial"/>
              </a:rPr>
              <a:t>) during the last two campaigns in which </a:t>
            </a:r>
            <a:r>
              <a:rPr lang="en-US" i="1" dirty="0">
                <a:solidFill>
                  <a:schemeClr val="tx1"/>
                </a:solidFill>
                <a:latin typeface="Arial"/>
                <a:cs typeface="Arial"/>
              </a:rPr>
              <a:t>Indy</a:t>
            </a:r>
            <a:r>
              <a:rPr lang="en-US" dirty="0">
                <a:solidFill>
                  <a:schemeClr val="tx1"/>
                </a:solidFill>
                <a:latin typeface="Arial"/>
                <a:cs typeface="Arial"/>
              </a:rPr>
              <a:t> CA-35 earned her 9</a:t>
            </a:r>
            <a:r>
              <a:rPr lang="en-US" baseline="30000" dirty="0">
                <a:solidFill>
                  <a:schemeClr val="tx1"/>
                </a:solidFill>
                <a:latin typeface="Arial"/>
                <a:cs typeface="Arial"/>
              </a:rPr>
              <a:t>th</a:t>
            </a:r>
            <a:r>
              <a:rPr lang="en-US" dirty="0">
                <a:solidFill>
                  <a:schemeClr val="tx1"/>
                </a:solidFill>
                <a:latin typeface="Arial"/>
                <a:cs typeface="Arial"/>
              </a:rPr>
              <a:t> and 10</a:t>
            </a:r>
            <a:r>
              <a:rPr lang="en-US" baseline="30000" dirty="0">
                <a:solidFill>
                  <a:schemeClr val="tx1"/>
                </a:solidFill>
                <a:latin typeface="Arial"/>
                <a:cs typeface="Arial"/>
              </a:rPr>
              <a:t>th</a:t>
            </a:r>
            <a:r>
              <a:rPr lang="en-US" dirty="0">
                <a:solidFill>
                  <a:schemeClr val="tx1"/>
                </a:solidFill>
                <a:latin typeface="Arial"/>
                <a:cs typeface="Arial"/>
              </a:rPr>
              <a:t> Battle Stars.</a:t>
            </a:r>
          </a:p>
          <a:p>
            <a:endParaRPr lang="en-US" sz="1100" dirty="0">
              <a:solidFill>
                <a:schemeClr val="tx1"/>
              </a:solidFill>
              <a:latin typeface="Arial"/>
              <a:cs typeface="Arial"/>
            </a:endParaRPr>
          </a:p>
          <a:p>
            <a:r>
              <a:rPr lang="en-US" dirty="0">
                <a:solidFill>
                  <a:schemeClr val="tx1"/>
                </a:solidFill>
                <a:latin typeface="Arial"/>
                <a:cs typeface="Arial"/>
              </a:rPr>
              <a:t>Captain </a:t>
            </a:r>
            <a:r>
              <a:rPr lang="en-US" dirty="0" err="1">
                <a:solidFill>
                  <a:schemeClr val="tx1"/>
                </a:solidFill>
                <a:latin typeface="Arial"/>
                <a:cs typeface="Arial"/>
              </a:rPr>
              <a:t>McVay</a:t>
            </a:r>
            <a:r>
              <a:rPr lang="en-US" dirty="0">
                <a:solidFill>
                  <a:schemeClr val="tx1"/>
                </a:solidFill>
                <a:latin typeface="Arial"/>
                <a:cs typeface="Arial"/>
              </a:rPr>
              <a:t> would ultimately serve as the ship’s last CO.</a:t>
            </a:r>
          </a:p>
          <a:p>
            <a:endParaRPr lang="en-US" sz="2000" dirty="0">
              <a:solidFill>
                <a:schemeClr val="tx1"/>
              </a:solidFill>
              <a:latin typeface="Arial"/>
              <a:cs typeface="Arial"/>
            </a:endParaRPr>
          </a:p>
          <a:p>
            <a:r>
              <a:rPr lang="en-US" sz="1600" i="1" dirty="0">
                <a:solidFill>
                  <a:srgbClr val="FF0000"/>
                </a:solidFill>
                <a:latin typeface="Arial"/>
                <a:cs typeface="Arial"/>
              </a:rPr>
              <a:t>    </a:t>
            </a:r>
            <a:endParaRPr lang="en-US" dirty="0">
              <a:solidFill>
                <a:schemeClr val="tx1"/>
              </a:solidFill>
              <a:latin typeface="Arial"/>
              <a:cs typeface="Arial"/>
            </a:endParaRPr>
          </a:p>
        </p:txBody>
      </p:sp>
      <p:pic>
        <p:nvPicPr>
          <p:cNvPr id="7" name="Picture 6"/>
          <p:cNvPicPr/>
          <p:nvPr/>
        </p:nvPicPr>
        <p:blipFill>
          <a:blip r:embed="rId4">
            <a:extLst>
              <a:ext uri="{28A0092B-C50C-407E-A947-70E740481C1C}">
                <a14:useLocalDpi xmlns:a14="http://schemas.microsoft.com/office/drawing/2010/main"/>
              </a:ext>
            </a:extLst>
          </a:blip>
          <a:srcRect/>
          <a:stretch>
            <a:fillRect/>
          </a:stretch>
        </p:blipFill>
        <p:spPr bwMode="auto">
          <a:xfrm>
            <a:off x="7618412" y="1905000"/>
            <a:ext cx="3276600"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33563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2513012" y="1989415"/>
            <a:ext cx="7162800" cy="3847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Captain </a:t>
            </a:r>
            <a:r>
              <a:rPr lang="en-US" sz="2000" dirty="0" err="1">
                <a:solidFill>
                  <a:schemeClr val="tx1"/>
                </a:solidFill>
                <a:latin typeface="Arial"/>
                <a:cs typeface="Arial"/>
              </a:rPr>
              <a:t>McVay</a:t>
            </a:r>
            <a:r>
              <a:rPr lang="en-US" sz="2000" dirty="0">
                <a:solidFill>
                  <a:schemeClr val="tx1"/>
                </a:solidFill>
                <a:latin typeface="Arial"/>
                <a:cs typeface="Arial"/>
              </a:rPr>
              <a:t> retained his command of the ship throughout the Mare Island overhaul and repair.</a:t>
            </a:r>
          </a:p>
          <a:p>
            <a:endParaRPr lang="en-US" sz="1400" dirty="0">
              <a:solidFill>
                <a:schemeClr val="tx1"/>
              </a:solidFill>
              <a:latin typeface="Arial"/>
              <a:cs typeface="Arial"/>
            </a:endParaRPr>
          </a:p>
          <a:p>
            <a:r>
              <a:rPr lang="en-US" sz="2000" dirty="0">
                <a:solidFill>
                  <a:schemeClr val="tx1"/>
                </a:solidFill>
                <a:latin typeface="Arial"/>
                <a:cs typeface="Arial"/>
              </a:rPr>
              <a:t>On 12 July 1945 (</a:t>
            </a:r>
            <a:r>
              <a:rPr lang="en-US" sz="2000" i="1" dirty="0">
                <a:solidFill>
                  <a:schemeClr val="tx1"/>
                </a:solidFill>
                <a:latin typeface="Arial"/>
                <a:cs typeface="Arial"/>
              </a:rPr>
              <a:t>just over 2 months after arriving at Mare Island</a:t>
            </a:r>
            <a:r>
              <a:rPr lang="en-US" sz="2000" dirty="0">
                <a:solidFill>
                  <a:schemeClr val="tx1"/>
                </a:solidFill>
                <a:latin typeface="Arial"/>
                <a:cs typeface="Arial"/>
              </a:rPr>
              <a:t>), Captain </a:t>
            </a:r>
            <a:r>
              <a:rPr lang="en-US" sz="2000" dirty="0" err="1">
                <a:solidFill>
                  <a:schemeClr val="tx1"/>
                </a:solidFill>
                <a:latin typeface="Arial"/>
                <a:cs typeface="Arial"/>
              </a:rPr>
              <a:t>McVay</a:t>
            </a:r>
            <a:r>
              <a:rPr lang="en-US" sz="2000" dirty="0">
                <a:solidFill>
                  <a:schemeClr val="tx1"/>
                </a:solidFill>
                <a:latin typeface="Arial"/>
                <a:cs typeface="Arial"/>
              </a:rPr>
              <a:t> was informed that </a:t>
            </a:r>
            <a:r>
              <a:rPr lang="en-US" sz="2000" i="1" dirty="0">
                <a:solidFill>
                  <a:schemeClr val="tx1"/>
                </a:solidFill>
                <a:latin typeface="Arial"/>
                <a:cs typeface="Arial"/>
              </a:rPr>
              <a:t>Indy</a:t>
            </a:r>
            <a:r>
              <a:rPr lang="en-US" sz="2000" dirty="0">
                <a:solidFill>
                  <a:schemeClr val="tx1"/>
                </a:solidFill>
                <a:latin typeface="Arial"/>
                <a:cs typeface="Arial"/>
              </a:rPr>
              <a:t> had been selected for a Special Assignment.</a:t>
            </a:r>
          </a:p>
          <a:p>
            <a:endParaRPr lang="en-US" sz="1400" dirty="0">
              <a:solidFill>
                <a:schemeClr val="tx1"/>
              </a:solidFill>
              <a:latin typeface="Arial"/>
              <a:cs typeface="Arial"/>
            </a:endParaRPr>
          </a:p>
          <a:p>
            <a:r>
              <a:rPr lang="en-US" sz="2000" dirty="0">
                <a:solidFill>
                  <a:schemeClr val="tx1"/>
                </a:solidFill>
                <a:latin typeface="Arial"/>
                <a:cs typeface="Arial"/>
              </a:rPr>
              <a:t>He received orders that </a:t>
            </a:r>
            <a:r>
              <a:rPr lang="en-US" sz="2000" i="1" dirty="0">
                <a:solidFill>
                  <a:schemeClr val="tx1"/>
                </a:solidFill>
                <a:latin typeface="Arial"/>
                <a:cs typeface="Arial"/>
              </a:rPr>
              <a:t>Indy</a:t>
            </a:r>
            <a:r>
              <a:rPr lang="en-US" sz="2000" dirty="0">
                <a:solidFill>
                  <a:schemeClr val="tx1"/>
                </a:solidFill>
                <a:latin typeface="Arial"/>
                <a:cs typeface="Arial"/>
              </a:rPr>
              <a:t> was being scheduled to leave Mare Island on 16 July 1945 and would be transporting a </a:t>
            </a:r>
          </a:p>
          <a:p>
            <a:endParaRPr lang="en-US" sz="2000" dirty="0">
              <a:solidFill>
                <a:schemeClr val="tx1"/>
              </a:solidFill>
              <a:latin typeface="Arial"/>
              <a:cs typeface="Arial"/>
            </a:endParaRPr>
          </a:p>
          <a:p>
            <a:pPr algn="ctr"/>
            <a:r>
              <a:rPr lang="en-US" sz="3600" dirty="0">
                <a:solidFill>
                  <a:schemeClr val="tx1"/>
                </a:solidFill>
                <a:latin typeface="Garamond"/>
                <a:cs typeface="Garamond"/>
              </a:rPr>
              <a:t>“</a:t>
            </a:r>
            <a:r>
              <a:rPr lang="en-US" sz="3600" dirty="0">
                <a:ln>
                  <a:solidFill>
                    <a:srgbClr val="000000"/>
                  </a:solidFill>
                </a:ln>
                <a:solidFill>
                  <a:srgbClr val="FF0000"/>
                </a:solidFill>
                <a:latin typeface="Garamond"/>
                <a:cs typeface="Garamond"/>
              </a:rPr>
              <a:t>Top Secret Cargo</a:t>
            </a:r>
            <a:r>
              <a:rPr lang="en-US" sz="3600" dirty="0">
                <a:ln>
                  <a:solidFill>
                    <a:srgbClr val="000000"/>
                  </a:solidFill>
                </a:ln>
                <a:solidFill>
                  <a:schemeClr val="tx1"/>
                </a:solidFill>
                <a:latin typeface="Garamond"/>
                <a:cs typeface="Garamond"/>
              </a:rPr>
              <a:t>.</a:t>
            </a:r>
            <a:r>
              <a:rPr lang="en-US" sz="3600" dirty="0">
                <a:solidFill>
                  <a:schemeClr val="tx1"/>
                </a:solidFill>
                <a:latin typeface="Garamond"/>
                <a:cs typeface="Garamond"/>
              </a:rPr>
              <a:t>” </a:t>
            </a:r>
          </a:p>
          <a:p>
            <a:endParaRPr lang="en-US" sz="1600" dirty="0">
              <a:solidFill>
                <a:schemeClr val="tx1"/>
              </a:solidFill>
              <a:latin typeface="Arial"/>
              <a:cs typeface="Arial"/>
            </a:endParaRPr>
          </a:p>
        </p:txBody>
      </p:sp>
      <p:sp>
        <p:nvSpPr>
          <p:cNvPr id="5" name="TextBox 4"/>
          <p:cNvSpPr txBox="1"/>
          <p:nvPr/>
        </p:nvSpPr>
        <p:spPr>
          <a:xfrm>
            <a:off x="3808829" y="762000"/>
            <a:ext cx="4571167"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A Special Assignment</a:t>
            </a:r>
            <a:endParaRPr lang="en-US" sz="4400" dirty="0">
              <a:ln>
                <a:solidFill>
                  <a:srgbClr val="000000"/>
                </a:solidFill>
              </a:ln>
              <a:solidFill>
                <a:srgbClr val="000000"/>
              </a:solidFill>
              <a:latin typeface="Garamond"/>
              <a:cs typeface="Garamon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0658" name="Rectangle 8"/>
          <p:cNvSpPr>
            <a:spLocks noChangeArrowheads="1"/>
          </p:cNvSpPr>
          <p:nvPr/>
        </p:nvSpPr>
        <p:spPr bwMode="auto">
          <a:xfrm>
            <a:off x="1731962" y="2133601"/>
            <a:ext cx="87249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On 15 July 1945, a large wooden crate (</a:t>
            </a:r>
            <a:r>
              <a:rPr lang="en-US" sz="1600" i="1" dirty="0">
                <a:solidFill>
                  <a:schemeClr val="tx1"/>
                </a:solidFill>
                <a:latin typeface="Arial"/>
                <a:cs typeface="Arial"/>
              </a:rPr>
              <a:t>5 </a:t>
            </a:r>
            <a:r>
              <a:rPr lang="en-US" sz="1600" i="1" dirty="0" err="1">
                <a:solidFill>
                  <a:schemeClr val="tx1"/>
                </a:solidFill>
                <a:latin typeface="Arial"/>
                <a:cs typeface="Arial"/>
              </a:rPr>
              <a:t>ft</a:t>
            </a:r>
            <a:r>
              <a:rPr lang="en-US" sz="1600" i="1" dirty="0">
                <a:solidFill>
                  <a:schemeClr val="tx1"/>
                </a:solidFill>
                <a:latin typeface="Arial"/>
                <a:cs typeface="Arial"/>
              </a:rPr>
              <a:t> high x 5 </a:t>
            </a:r>
            <a:r>
              <a:rPr lang="en-US" sz="1600" i="1" dirty="0" err="1">
                <a:solidFill>
                  <a:schemeClr val="tx1"/>
                </a:solidFill>
                <a:latin typeface="Arial"/>
                <a:cs typeface="Arial"/>
              </a:rPr>
              <a:t>ft</a:t>
            </a:r>
            <a:r>
              <a:rPr lang="en-US" sz="1600" i="1" dirty="0">
                <a:solidFill>
                  <a:schemeClr val="tx1"/>
                </a:solidFill>
                <a:latin typeface="Arial"/>
                <a:cs typeface="Arial"/>
              </a:rPr>
              <a:t> wide x 15 </a:t>
            </a:r>
            <a:r>
              <a:rPr lang="en-US" sz="1600" i="1" dirty="0" err="1">
                <a:solidFill>
                  <a:schemeClr val="tx1"/>
                </a:solidFill>
                <a:latin typeface="Arial"/>
                <a:cs typeface="Arial"/>
              </a:rPr>
              <a:t>ft</a:t>
            </a:r>
            <a:r>
              <a:rPr lang="en-US" sz="1600" i="1" dirty="0">
                <a:solidFill>
                  <a:schemeClr val="tx1"/>
                </a:solidFill>
                <a:latin typeface="Arial"/>
                <a:cs typeface="Arial"/>
              </a:rPr>
              <a:t> long</a:t>
            </a:r>
            <a:r>
              <a:rPr lang="en-US" sz="2000" dirty="0">
                <a:solidFill>
                  <a:schemeClr val="tx1"/>
                </a:solidFill>
                <a:latin typeface="Arial"/>
                <a:cs typeface="Arial"/>
              </a:rPr>
              <a:t>) was loaded by crane onto </a:t>
            </a:r>
            <a:r>
              <a:rPr lang="en-US" sz="2000" i="1" dirty="0">
                <a:solidFill>
                  <a:schemeClr val="tx1"/>
                </a:solidFill>
                <a:latin typeface="Arial"/>
                <a:cs typeface="Arial"/>
              </a:rPr>
              <a:t>Indy</a:t>
            </a:r>
            <a:r>
              <a:rPr lang="en-US" sz="2000" dirty="0">
                <a:solidFill>
                  <a:schemeClr val="tx1"/>
                </a:solidFill>
                <a:latin typeface="Arial"/>
                <a:cs typeface="Arial"/>
              </a:rPr>
              <a:t>’s main deck and was then transferred to the port hangar where armed marines were posted for guard duty around the clock.</a:t>
            </a:r>
          </a:p>
          <a:p>
            <a:endParaRPr lang="en-US" sz="900" dirty="0">
              <a:solidFill>
                <a:schemeClr val="tx1"/>
              </a:solidFill>
              <a:latin typeface="Arial"/>
              <a:cs typeface="Arial"/>
            </a:endParaRPr>
          </a:p>
          <a:p>
            <a:r>
              <a:rPr lang="en-US" sz="2000" dirty="0">
                <a:solidFill>
                  <a:schemeClr val="tx1"/>
                </a:solidFill>
                <a:latin typeface="Arial"/>
                <a:cs typeface="Arial"/>
              </a:rPr>
              <a:t>Also, two metal canisters were hand carried from the dock up the ship’s brow and then on to the Flag Secretary’s quarters where they were chained to the deck with eye bolts.  Two armed marines were then stationed at the quarter’s entrance to begin guard duty (24/7).</a:t>
            </a:r>
          </a:p>
          <a:p>
            <a:endParaRPr lang="en-US" sz="900" dirty="0">
              <a:solidFill>
                <a:schemeClr val="tx1"/>
              </a:solidFill>
              <a:latin typeface="Arial"/>
              <a:cs typeface="Arial"/>
            </a:endParaRPr>
          </a:p>
          <a:p>
            <a:r>
              <a:rPr lang="en-US" sz="2000" dirty="0">
                <a:solidFill>
                  <a:schemeClr val="tx1"/>
                </a:solidFill>
                <a:latin typeface="Arial"/>
                <a:cs typeface="Arial"/>
              </a:rPr>
              <a:t>A ten day trip to Tinian Island would begin on 16 July 1945 and </a:t>
            </a:r>
            <a:r>
              <a:rPr lang="en-US" sz="2000" i="1" dirty="0">
                <a:solidFill>
                  <a:schemeClr val="tx1"/>
                </a:solidFill>
                <a:latin typeface="Arial"/>
                <a:cs typeface="Arial"/>
              </a:rPr>
              <a:t>Indy</a:t>
            </a:r>
            <a:r>
              <a:rPr lang="en-US" sz="2000" dirty="0">
                <a:solidFill>
                  <a:schemeClr val="tx1"/>
                </a:solidFill>
                <a:latin typeface="Arial"/>
                <a:cs typeface="Arial"/>
              </a:rPr>
              <a:t>’s arrival (</a:t>
            </a:r>
            <a:r>
              <a:rPr lang="en-US" sz="2000" i="1" dirty="0">
                <a:solidFill>
                  <a:schemeClr val="tx1"/>
                </a:solidFill>
                <a:latin typeface="Arial"/>
                <a:cs typeface="Arial"/>
              </a:rPr>
              <a:t>to offload the cargo</a:t>
            </a:r>
            <a:r>
              <a:rPr lang="en-US" sz="2000" dirty="0">
                <a:solidFill>
                  <a:schemeClr val="tx1"/>
                </a:solidFill>
                <a:latin typeface="Arial"/>
                <a:cs typeface="Arial"/>
              </a:rPr>
              <a:t>) was scheduled for 26 July 1945.</a:t>
            </a:r>
          </a:p>
          <a:p>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8" name="TextBox 7"/>
          <p:cNvSpPr txBox="1"/>
          <p:nvPr/>
        </p:nvSpPr>
        <p:spPr>
          <a:xfrm>
            <a:off x="3580854" y="762000"/>
            <a:ext cx="5331916" cy="646331"/>
          </a:xfrm>
          <a:prstGeom prst="rect">
            <a:avLst/>
          </a:prstGeom>
          <a:blipFill rotWithShape="1">
            <a:blip r:embed="rId3"/>
            <a:tile tx="0" ty="0" sx="100000" sy="100000" flip="none" algn="tl"/>
          </a:blipFill>
          <a:ln w="63500" cmpd="sng">
            <a:solidFill>
              <a:srgbClr val="352F04"/>
            </a:solidFill>
          </a:ln>
        </p:spPr>
        <p:txBody>
          <a:bodyPr>
            <a:spAutoFit/>
          </a:bodyPr>
          <a:lstStyle/>
          <a:p>
            <a:pPr algn="ctr">
              <a:defRPr/>
            </a:pPr>
            <a:r>
              <a:rPr lang="en-US" sz="3600" dirty="0">
                <a:ln>
                  <a:solidFill>
                    <a:srgbClr val="000000"/>
                  </a:solidFill>
                </a:ln>
                <a:solidFill>
                  <a:srgbClr val="FF0000"/>
                </a:solidFill>
                <a:latin typeface="Garamond"/>
                <a:cs typeface="Garamond"/>
              </a:rPr>
              <a:t>Top Secret Cargo</a:t>
            </a:r>
            <a:endParaRPr lang="en-US" sz="4400" dirty="0">
              <a:ln>
                <a:solidFill>
                  <a:srgbClr val="000000"/>
                </a:solidFill>
              </a:ln>
              <a:solidFill>
                <a:srgbClr val="FF0000"/>
              </a:solidFill>
              <a:latin typeface="Garamond"/>
              <a:cs typeface="Garamon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 name="TextBox 7"/>
          <p:cNvSpPr txBox="1"/>
          <p:nvPr/>
        </p:nvSpPr>
        <p:spPr>
          <a:xfrm>
            <a:off x="1903412" y="533400"/>
            <a:ext cx="8382000" cy="584776"/>
          </a:xfrm>
          <a:prstGeom prst="rect">
            <a:avLst/>
          </a:prstGeom>
          <a:blipFill rotWithShape="1">
            <a:blip r:embed="rId3"/>
            <a:tile tx="0" ty="0" sx="100000" sy="100000" flip="none" algn="tl"/>
          </a:blipFill>
          <a:ln w="63500" cmpd="sng">
            <a:solidFill>
              <a:schemeClr val="accent5">
                <a:lumMod val="75000"/>
              </a:schemeClr>
            </a:solidFill>
          </a:ln>
        </p:spPr>
        <p:txBody>
          <a:bodyPr wrap="square">
            <a:spAutoFit/>
          </a:bodyPr>
          <a:lstStyle/>
          <a:p>
            <a:pPr algn="ctr">
              <a:defRPr/>
            </a:pPr>
            <a:r>
              <a:rPr lang="en-US" sz="3200" dirty="0">
                <a:ln>
                  <a:solidFill>
                    <a:srgbClr val="000000"/>
                  </a:solidFill>
                </a:ln>
                <a:solidFill>
                  <a:schemeClr val="tx1"/>
                </a:solidFill>
                <a:latin typeface="Garamond"/>
                <a:cs typeface="Garamond"/>
              </a:rPr>
              <a:t>Hunter’s Point  to  Pearl Harbor  to  Tinian Island</a:t>
            </a:r>
          </a:p>
        </p:txBody>
      </p:sp>
      <p:sp>
        <p:nvSpPr>
          <p:cNvPr id="9" name="Rectangle 8"/>
          <p:cNvSpPr>
            <a:spLocks noChangeArrowheads="1"/>
          </p:cNvSpPr>
          <p:nvPr/>
        </p:nvSpPr>
        <p:spPr bwMode="auto">
          <a:xfrm>
            <a:off x="1979612" y="1447800"/>
            <a:ext cx="8229600"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On 16 July, </a:t>
            </a:r>
            <a:r>
              <a:rPr lang="en-US" sz="2000" i="1" dirty="0">
                <a:solidFill>
                  <a:schemeClr val="tx1"/>
                </a:solidFill>
                <a:latin typeface="Arial"/>
                <a:cs typeface="Arial"/>
              </a:rPr>
              <a:t>Indy</a:t>
            </a:r>
            <a:r>
              <a:rPr lang="en-US" sz="2000" dirty="0">
                <a:solidFill>
                  <a:schemeClr val="tx1"/>
                </a:solidFill>
                <a:latin typeface="Arial"/>
                <a:cs typeface="Arial"/>
              </a:rPr>
              <a:t> departed Hunter’s Point, CA .</a:t>
            </a:r>
          </a:p>
          <a:p>
            <a:endParaRPr lang="en-US" sz="1400" dirty="0">
              <a:solidFill>
                <a:schemeClr val="tx1"/>
              </a:solidFill>
              <a:latin typeface="Arial"/>
              <a:cs typeface="Arial"/>
            </a:endParaRPr>
          </a:p>
          <a:p>
            <a:r>
              <a:rPr lang="en-US" sz="2000" dirty="0">
                <a:solidFill>
                  <a:schemeClr val="tx1"/>
                </a:solidFill>
                <a:latin typeface="Arial"/>
                <a:cs typeface="Arial"/>
              </a:rPr>
              <a:t>Just 74.5 hours later, </a:t>
            </a:r>
            <a:r>
              <a:rPr lang="en-US" sz="2000" i="1" dirty="0">
                <a:solidFill>
                  <a:schemeClr val="tx1"/>
                </a:solidFill>
                <a:latin typeface="Arial"/>
                <a:cs typeface="Arial"/>
              </a:rPr>
              <a:t>Indy</a:t>
            </a:r>
            <a:r>
              <a:rPr lang="en-US" sz="2000" dirty="0">
                <a:solidFill>
                  <a:schemeClr val="tx1"/>
                </a:solidFill>
                <a:latin typeface="Arial"/>
                <a:cs typeface="Arial"/>
              </a:rPr>
              <a:t> arrived at Pearl Harbor for a brief stop to unload passengers and refuel.  </a:t>
            </a:r>
          </a:p>
          <a:p>
            <a:r>
              <a:rPr lang="en-US" sz="2000" dirty="0">
                <a:solidFill>
                  <a:schemeClr val="tx1"/>
                </a:solidFill>
                <a:latin typeface="Arial"/>
                <a:cs typeface="Arial"/>
              </a:rPr>
              <a:t>The 2,091 mile voyage marked from </a:t>
            </a:r>
            <a:r>
              <a:rPr lang="en-US" sz="2000" dirty="0" err="1">
                <a:solidFill>
                  <a:schemeClr val="tx1"/>
                </a:solidFill>
                <a:latin typeface="Arial"/>
                <a:cs typeface="Arial"/>
              </a:rPr>
              <a:t>Farallon</a:t>
            </a:r>
            <a:r>
              <a:rPr lang="en-US" sz="2000" dirty="0">
                <a:solidFill>
                  <a:schemeClr val="tx1"/>
                </a:solidFill>
                <a:latin typeface="Arial"/>
                <a:cs typeface="Arial"/>
              </a:rPr>
              <a:t> Light</a:t>
            </a:r>
            <a:r>
              <a:rPr lang="en-US" sz="2000" i="1" dirty="0">
                <a:solidFill>
                  <a:schemeClr val="tx1"/>
                </a:solidFill>
                <a:latin typeface="Arial"/>
                <a:cs typeface="Arial"/>
              </a:rPr>
              <a:t>, </a:t>
            </a:r>
            <a:r>
              <a:rPr lang="en-US" sz="2000" dirty="0">
                <a:solidFill>
                  <a:schemeClr val="tx1"/>
                </a:solidFill>
                <a:latin typeface="Arial"/>
                <a:cs typeface="Arial"/>
              </a:rPr>
              <a:t>San Francisco (</a:t>
            </a:r>
            <a:r>
              <a:rPr lang="en-US" sz="2000" i="1" dirty="0">
                <a:solidFill>
                  <a:schemeClr val="tx1"/>
                </a:solidFill>
                <a:latin typeface="Arial"/>
                <a:cs typeface="Arial"/>
              </a:rPr>
              <a:t>where Indy came out of the channel after leaving Hunter’s Point</a:t>
            </a:r>
            <a:r>
              <a:rPr lang="en-US" sz="2000" dirty="0">
                <a:solidFill>
                  <a:schemeClr val="tx1"/>
                </a:solidFill>
                <a:latin typeface="Arial"/>
                <a:cs typeface="Arial"/>
              </a:rPr>
              <a:t>) to</a:t>
            </a:r>
            <a:r>
              <a:rPr lang="en-US" sz="2000" i="1" dirty="0">
                <a:solidFill>
                  <a:schemeClr val="tx1"/>
                </a:solidFill>
                <a:latin typeface="Arial"/>
                <a:cs typeface="Arial"/>
              </a:rPr>
              <a:t> </a:t>
            </a:r>
            <a:r>
              <a:rPr lang="en-US" sz="2000" dirty="0">
                <a:solidFill>
                  <a:schemeClr val="tx1"/>
                </a:solidFill>
                <a:latin typeface="Arial"/>
                <a:cs typeface="Arial"/>
              </a:rPr>
              <a:t>Diamond Head, Pearl Harbor, had set a new    </a:t>
            </a:r>
            <a:endParaRPr lang="en-US" sz="1400" b="1" dirty="0">
              <a:solidFill>
                <a:schemeClr val="tx1"/>
              </a:solidFill>
              <a:latin typeface="Arial"/>
              <a:cs typeface="Arial"/>
            </a:endParaRPr>
          </a:p>
          <a:p>
            <a:pPr algn="ctr"/>
            <a:endParaRPr lang="en-US" sz="1600" b="1" dirty="0">
              <a:solidFill>
                <a:srgbClr val="000090"/>
              </a:solidFill>
              <a:latin typeface="Arial"/>
              <a:cs typeface="Arial"/>
            </a:endParaRPr>
          </a:p>
          <a:p>
            <a:pPr algn="ctr"/>
            <a:r>
              <a:rPr lang="en-US" sz="2800" b="1" dirty="0">
                <a:solidFill>
                  <a:srgbClr val="000090"/>
                </a:solidFill>
                <a:latin typeface="Arial"/>
                <a:cs typeface="Arial"/>
              </a:rPr>
              <a:t>US Navy Speed Record</a:t>
            </a:r>
            <a:endParaRPr lang="en-US" sz="1600" b="1" dirty="0">
              <a:solidFill>
                <a:srgbClr val="000090"/>
              </a:solidFill>
              <a:latin typeface="Arial"/>
              <a:cs typeface="Arial"/>
            </a:endParaRPr>
          </a:p>
          <a:p>
            <a:endParaRPr lang="en-US" sz="1200" b="1" dirty="0">
              <a:solidFill>
                <a:srgbClr val="000090"/>
              </a:solidFill>
              <a:latin typeface="Arial"/>
              <a:cs typeface="Arial"/>
            </a:endParaRPr>
          </a:p>
          <a:p>
            <a:r>
              <a:rPr lang="en-US" sz="2000" dirty="0">
                <a:solidFill>
                  <a:schemeClr val="tx1"/>
                </a:solidFill>
                <a:latin typeface="Arial"/>
                <a:cs typeface="Arial"/>
              </a:rPr>
              <a:t>After just a few hours in Pearl Harbor, </a:t>
            </a:r>
            <a:r>
              <a:rPr lang="en-US" sz="2000" i="1" dirty="0">
                <a:solidFill>
                  <a:schemeClr val="tx1"/>
                </a:solidFill>
                <a:latin typeface="Arial"/>
                <a:cs typeface="Arial"/>
              </a:rPr>
              <a:t>Indy</a:t>
            </a:r>
            <a:r>
              <a:rPr lang="en-US" sz="2000" dirty="0">
                <a:solidFill>
                  <a:schemeClr val="tx1"/>
                </a:solidFill>
                <a:latin typeface="Arial"/>
                <a:cs typeface="Arial"/>
              </a:rPr>
              <a:t> left port and was again underway for the remainder of her trip to Tinian Island.</a:t>
            </a:r>
          </a:p>
          <a:p>
            <a:endParaRPr lang="en-US" sz="1100" dirty="0">
              <a:solidFill>
                <a:schemeClr val="tx1"/>
              </a:solidFill>
              <a:latin typeface="Arial"/>
              <a:cs typeface="Arial"/>
            </a:endParaRPr>
          </a:p>
          <a:p>
            <a:r>
              <a:rPr lang="en-US" sz="2000" i="1" dirty="0">
                <a:solidFill>
                  <a:schemeClr val="tx1"/>
                </a:solidFill>
                <a:latin typeface="Arial"/>
                <a:cs typeface="Arial"/>
              </a:rPr>
              <a:t>Indy</a:t>
            </a:r>
            <a:r>
              <a:rPr lang="en-US" sz="2000" dirty="0">
                <a:solidFill>
                  <a:schemeClr val="tx1"/>
                </a:solidFill>
                <a:latin typeface="Arial"/>
                <a:cs typeface="Arial"/>
              </a:rPr>
              <a:t> arrived on schedule at Tinian Island on 26 July where the</a:t>
            </a:r>
            <a:r>
              <a:rPr lang="en-US" sz="2000" i="1" dirty="0">
                <a:solidFill>
                  <a:schemeClr val="tx1"/>
                </a:solidFill>
                <a:latin typeface="Garamond" charset="0"/>
                <a:cs typeface="Garamond" charset="0"/>
              </a:rPr>
              <a:t> </a:t>
            </a:r>
          </a:p>
          <a:p>
            <a:r>
              <a:rPr lang="en-US" sz="2000" b="1" dirty="0">
                <a:solidFill>
                  <a:schemeClr val="tx1"/>
                </a:solidFill>
                <a:latin typeface="Garamond" charset="0"/>
                <a:cs typeface="Garamond" charset="0"/>
              </a:rPr>
              <a:t>“</a:t>
            </a:r>
            <a:r>
              <a:rPr lang="en-US" sz="2000" b="1" dirty="0">
                <a:ln>
                  <a:solidFill>
                    <a:srgbClr val="000000"/>
                  </a:solidFill>
                </a:ln>
                <a:solidFill>
                  <a:srgbClr val="FF0000"/>
                </a:solidFill>
                <a:latin typeface="Garamond"/>
                <a:cs typeface="Garamond"/>
              </a:rPr>
              <a:t>Top Secret Cargo</a:t>
            </a:r>
            <a:r>
              <a:rPr lang="en-US" sz="2000" i="1" dirty="0">
                <a:solidFill>
                  <a:schemeClr val="tx1"/>
                </a:solidFill>
                <a:latin typeface="Garamond" charset="0"/>
                <a:cs typeface="Garamond" charset="0"/>
              </a:rPr>
              <a:t>” </a:t>
            </a:r>
            <a:r>
              <a:rPr lang="en-US" sz="2000" dirty="0">
                <a:solidFill>
                  <a:schemeClr val="tx1"/>
                </a:solidFill>
                <a:latin typeface="Arial"/>
                <a:cs typeface="Arial"/>
              </a:rPr>
              <a:t>was safely off-loaded.</a:t>
            </a:r>
          </a:p>
          <a:p>
            <a:endParaRPr lang="en-US" sz="1400" dirty="0">
              <a:solidFill>
                <a:schemeClr val="tx1"/>
              </a:solidFill>
              <a:latin typeface="Arial"/>
              <a:cs typeface="Arial"/>
            </a:endParaRPr>
          </a:p>
          <a:p>
            <a:endParaRPr lang="en-US" sz="700" dirty="0">
              <a:solidFill>
                <a:schemeClr val="tx1"/>
              </a:solidFill>
              <a:latin typeface="Arial"/>
              <a:cs typeface="Arial"/>
            </a:endParaRPr>
          </a:p>
          <a:p>
            <a:pPr algn="ctr"/>
            <a:r>
              <a:rPr lang="en-US" b="1" i="1" dirty="0">
                <a:solidFill>
                  <a:srgbClr val="000090"/>
                </a:solidFill>
                <a:latin typeface="Arial"/>
                <a:cs typeface="Arial"/>
              </a:rPr>
              <a:t>We will learn about the contents of this cargo later in this presentation!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13" end="13"/>
                                            </p:txEl>
                                          </p:spTgt>
                                        </p:tgtEl>
                                        <p:attrNameLst>
                                          <p:attrName>style.visibility</p:attrName>
                                        </p:attrNameLst>
                                      </p:cBhvr>
                                      <p:to>
                                        <p:strVal val="visible"/>
                                      </p:to>
                                    </p:set>
                                    <p:anim calcmode="lin" valueType="num">
                                      <p:cBhvr>
                                        <p:cTn id="7" dur="1000" fill="hold"/>
                                        <p:tgtEl>
                                          <p:spTgt spid="9">
                                            <p:txEl>
                                              <p:pRg st="13" end="13"/>
                                            </p:txEl>
                                          </p:spTgt>
                                        </p:tgtEl>
                                        <p:attrNameLst>
                                          <p:attrName>ppt_w</p:attrName>
                                        </p:attrNameLst>
                                      </p:cBhvr>
                                      <p:tavLst>
                                        <p:tav tm="0">
                                          <p:val>
                                            <p:strVal val="#ppt_w*0.70"/>
                                          </p:val>
                                        </p:tav>
                                        <p:tav tm="100000">
                                          <p:val>
                                            <p:strVal val="#ppt_w"/>
                                          </p:val>
                                        </p:tav>
                                      </p:tavLst>
                                    </p:anim>
                                    <p:anim calcmode="lin" valueType="num">
                                      <p:cBhvr>
                                        <p:cTn id="8" dur="1000" fill="hold"/>
                                        <p:tgtEl>
                                          <p:spTgt spid="9">
                                            <p:txEl>
                                              <p:pRg st="13" end="13"/>
                                            </p:txEl>
                                          </p:spTgt>
                                        </p:tgtEl>
                                        <p:attrNameLst>
                                          <p:attrName>ppt_h</p:attrName>
                                        </p:attrNameLst>
                                      </p:cBhvr>
                                      <p:tavLst>
                                        <p:tav tm="0">
                                          <p:val>
                                            <p:strVal val="#ppt_h"/>
                                          </p:val>
                                        </p:tav>
                                        <p:tav tm="100000">
                                          <p:val>
                                            <p:strVal val="#ppt_h"/>
                                          </p:val>
                                        </p:tav>
                                      </p:tavLst>
                                    </p:anim>
                                    <p:animEffect transition="in" filter="fade">
                                      <p:cBhvr>
                                        <p:cTn id="9" dur="10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7826" name="Rectangle 8"/>
          <p:cNvSpPr>
            <a:spLocks noChangeArrowheads="1"/>
          </p:cNvSpPr>
          <p:nvPr/>
        </p:nvSpPr>
        <p:spPr bwMode="auto">
          <a:xfrm>
            <a:off x="2055812" y="2133124"/>
            <a:ext cx="8077200" cy="320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After delivering the “</a:t>
            </a:r>
            <a:r>
              <a:rPr lang="en-US" sz="2000" dirty="0">
                <a:ln>
                  <a:solidFill>
                    <a:srgbClr val="000000"/>
                  </a:solidFill>
                </a:ln>
                <a:solidFill>
                  <a:srgbClr val="FF0000"/>
                </a:solidFill>
                <a:latin typeface="Arial"/>
                <a:cs typeface="Arial"/>
              </a:rPr>
              <a:t>Top Secret Cargo</a:t>
            </a:r>
            <a:r>
              <a:rPr lang="en-US" sz="2000" dirty="0">
                <a:solidFill>
                  <a:schemeClr val="tx1"/>
                </a:solidFill>
                <a:latin typeface="Arial"/>
                <a:cs typeface="Arial"/>
              </a:rPr>
              <a:t>” at Tinian Island, </a:t>
            </a:r>
            <a:r>
              <a:rPr lang="en-US" sz="2000" i="1" dirty="0">
                <a:solidFill>
                  <a:schemeClr val="tx1"/>
                </a:solidFill>
                <a:latin typeface="Arial"/>
                <a:cs typeface="Arial"/>
              </a:rPr>
              <a:t>Indy</a:t>
            </a:r>
            <a:r>
              <a:rPr lang="en-US" sz="2000" dirty="0">
                <a:solidFill>
                  <a:schemeClr val="tx1"/>
                </a:solidFill>
                <a:latin typeface="Arial"/>
                <a:cs typeface="Arial"/>
              </a:rPr>
              <a:t> departed for a 120 mile overnight trip to Guam.</a:t>
            </a:r>
          </a:p>
          <a:p>
            <a:endParaRPr lang="en-US" sz="1400" dirty="0">
              <a:solidFill>
                <a:schemeClr val="tx1"/>
              </a:solidFill>
              <a:latin typeface="Arial"/>
              <a:cs typeface="Arial"/>
            </a:endParaRPr>
          </a:p>
          <a:p>
            <a:r>
              <a:rPr lang="en-US" sz="2000" dirty="0">
                <a:solidFill>
                  <a:schemeClr val="tx1"/>
                </a:solidFill>
                <a:latin typeface="Arial"/>
                <a:cs typeface="Arial"/>
              </a:rPr>
              <a:t>She arrived at Guam on 27 July where she was refueled and cargo and ammunition were loaded.</a:t>
            </a:r>
          </a:p>
          <a:p>
            <a:endParaRPr lang="en-US" sz="1400" dirty="0">
              <a:solidFill>
                <a:schemeClr val="tx1"/>
              </a:solidFill>
              <a:latin typeface="Arial"/>
              <a:cs typeface="Arial"/>
            </a:endParaRPr>
          </a:p>
          <a:p>
            <a:r>
              <a:rPr lang="en-US" sz="2000" dirty="0">
                <a:solidFill>
                  <a:schemeClr val="tx1"/>
                </a:solidFill>
                <a:latin typeface="Arial"/>
                <a:cs typeface="Arial"/>
              </a:rPr>
              <a:t>Captain </a:t>
            </a:r>
            <a:r>
              <a:rPr lang="en-US" sz="2000" dirty="0" err="1">
                <a:solidFill>
                  <a:schemeClr val="tx1"/>
                </a:solidFill>
                <a:latin typeface="Arial"/>
                <a:cs typeface="Arial"/>
              </a:rPr>
              <a:t>McVay</a:t>
            </a:r>
            <a:r>
              <a:rPr lang="en-US" sz="2000" dirty="0">
                <a:solidFill>
                  <a:schemeClr val="tx1"/>
                </a:solidFill>
                <a:latin typeface="Arial"/>
                <a:cs typeface="Arial"/>
              </a:rPr>
              <a:t> went ashore and met with Senior Staff to schedule details for her next voyage.</a:t>
            </a:r>
          </a:p>
          <a:p>
            <a:endParaRPr lang="en-US" sz="1400" dirty="0">
              <a:solidFill>
                <a:schemeClr val="tx1"/>
              </a:solidFill>
              <a:latin typeface="Arial"/>
              <a:cs typeface="Arial"/>
            </a:endParaRPr>
          </a:p>
          <a:p>
            <a:r>
              <a:rPr lang="en-US" sz="2000" dirty="0">
                <a:solidFill>
                  <a:schemeClr val="tx1"/>
                </a:solidFill>
                <a:latin typeface="Arial"/>
                <a:cs typeface="Arial"/>
              </a:rPr>
              <a:t>There, he received orders that </a:t>
            </a:r>
            <a:r>
              <a:rPr lang="en-US" sz="2000" i="1" dirty="0">
                <a:solidFill>
                  <a:schemeClr val="tx1"/>
                </a:solidFill>
                <a:latin typeface="Arial"/>
                <a:cs typeface="Arial"/>
              </a:rPr>
              <a:t>Indy</a:t>
            </a:r>
            <a:r>
              <a:rPr lang="en-US" sz="2000" dirty="0">
                <a:solidFill>
                  <a:schemeClr val="tx1"/>
                </a:solidFill>
                <a:latin typeface="Arial"/>
                <a:cs typeface="Arial"/>
              </a:rPr>
              <a:t> was to depart Guam on the morning of 28 July for an 1,100+ mile voyage to Leyte (Philippines).</a:t>
            </a:r>
          </a:p>
        </p:txBody>
      </p:sp>
      <p:sp>
        <p:nvSpPr>
          <p:cNvPr id="8" name="TextBox 7"/>
          <p:cNvSpPr txBox="1"/>
          <p:nvPr/>
        </p:nvSpPr>
        <p:spPr>
          <a:xfrm>
            <a:off x="3771220" y="685800"/>
            <a:ext cx="4646384" cy="646331"/>
          </a:xfrm>
          <a:prstGeom prst="rect">
            <a:avLst/>
          </a:prstGeom>
          <a:blipFill rotWithShape="1">
            <a:blip r:embed="rId3"/>
            <a:tile tx="0" ty="0" sx="100000" sy="100000" flip="none" algn="tl"/>
          </a:blipFill>
          <a:ln w="63500" cmpd="sng">
            <a:solidFill>
              <a:schemeClr val="accent5">
                <a:lumMod val="7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Tinian Island to Guam</a:t>
            </a:r>
            <a:endParaRPr lang="en-US" sz="4400" dirty="0">
              <a:ln>
                <a:solidFill>
                  <a:srgbClr val="000000"/>
                </a:solidFill>
              </a:ln>
              <a:solidFill>
                <a:srgbClr val="000000"/>
              </a:solidFill>
              <a:latin typeface="Garamond"/>
              <a:cs typeface="Garamon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3970" name="Rectangle 8"/>
          <p:cNvSpPr>
            <a:spLocks noChangeArrowheads="1"/>
          </p:cNvSpPr>
          <p:nvPr/>
        </p:nvSpPr>
        <p:spPr bwMode="auto">
          <a:xfrm>
            <a:off x="687120" y="1494056"/>
            <a:ext cx="10814586"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3600" i="1">
              <a:solidFill>
                <a:schemeClr val="tx1"/>
              </a:solidFill>
              <a:latin typeface="Garamond" charset="0"/>
              <a:cs typeface="Garamond" charset="0"/>
            </a:endParaRPr>
          </a:p>
          <a:p>
            <a:endParaRPr lang="en-US" sz="4400" i="1">
              <a:solidFill>
                <a:schemeClr val="tx1"/>
              </a:solidFill>
              <a:latin typeface="Garamond" charset="0"/>
              <a:cs typeface="Garamond" charset="0"/>
            </a:endParaRPr>
          </a:p>
        </p:txBody>
      </p:sp>
      <p:sp>
        <p:nvSpPr>
          <p:cNvPr id="83971" name="Rectangle 8"/>
          <p:cNvSpPr>
            <a:spLocks noChangeArrowheads="1"/>
          </p:cNvSpPr>
          <p:nvPr/>
        </p:nvSpPr>
        <p:spPr bwMode="auto">
          <a:xfrm>
            <a:off x="2084387" y="2209800"/>
            <a:ext cx="802005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Captain </a:t>
            </a:r>
            <a:r>
              <a:rPr lang="en-US" sz="2000" dirty="0" err="1">
                <a:solidFill>
                  <a:schemeClr val="tx1"/>
                </a:solidFill>
                <a:latin typeface="Arial"/>
                <a:cs typeface="Arial"/>
              </a:rPr>
              <a:t>McVay’s</a:t>
            </a:r>
            <a:r>
              <a:rPr lang="en-US" sz="2000" dirty="0">
                <a:solidFill>
                  <a:schemeClr val="tx1"/>
                </a:solidFill>
                <a:latin typeface="Arial"/>
                <a:cs typeface="Arial"/>
              </a:rPr>
              <a:t> orders also included traversing the Philippine Sea from Guam to Leyte by following an almost directly westward route commonly referred to as </a:t>
            </a:r>
          </a:p>
          <a:p>
            <a:endParaRPr lang="en-US" sz="2000" dirty="0">
              <a:solidFill>
                <a:schemeClr val="tx1"/>
              </a:solidFill>
              <a:latin typeface="Arial"/>
              <a:cs typeface="Arial"/>
            </a:endParaRPr>
          </a:p>
          <a:p>
            <a:pPr algn="ctr"/>
            <a:r>
              <a:rPr lang="en-US" sz="2400" b="1" dirty="0">
                <a:solidFill>
                  <a:schemeClr val="tx1"/>
                </a:solidFill>
                <a:latin typeface="Arial"/>
                <a:cs typeface="Arial"/>
              </a:rPr>
              <a:t>“</a:t>
            </a:r>
            <a:r>
              <a:rPr lang="en-US" altLang="ja-JP" sz="2400" b="1" i="1" dirty="0">
                <a:solidFill>
                  <a:schemeClr val="tx1"/>
                </a:solidFill>
                <a:latin typeface="Arial"/>
                <a:cs typeface="Arial"/>
              </a:rPr>
              <a:t>Route </a:t>
            </a:r>
            <a:r>
              <a:rPr lang="en-US" altLang="ja-JP" sz="2400" b="1" i="1" dirty="0" err="1">
                <a:solidFill>
                  <a:schemeClr val="tx1"/>
                </a:solidFill>
                <a:latin typeface="Arial"/>
                <a:cs typeface="Arial"/>
              </a:rPr>
              <a:t>Peddie</a:t>
            </a:r>
            <a:r>
              <a:rPr lang="en-US" altLang="ja-JP" sz="2400" b="1" i="1" dirty="0">
                <a:solidFill>
                  <a:schemeClr val="tx1"/>
                </a:solidFill>
                <a:latin typeface="Arial"/>
                <a:cs typeface="Arial"/>
              </a:rPr>
              <a:t>.</a:t>
            </a:r>
            <a:r>
              <a:rPr lang="en-US" sz="2400" b="1" dirty="0">
                <a:solidFill>
                  <a:schemeClr val="tx1"/>
                </a:solidFill>
                <a:latin typeface="Arial"/>
                <a:cs typeface="Arial"/>
              </a:rPr>
              <a:t>”</a:t>
            </a:r>
          </a:p>
          <a:p>
            <a:endParaRPr lang="en-US" sz="1400" dirty="0">
              <a:solidFill>
                <a:schemeClr val="tx1"/>
              </a:solidFill>
              <a:latin typeface="Arial"/>
              <a:cs typeface="Arial"/>
            </a:endParaRPr>
          </a:p>
          <a:p>
            <a:r>
              <a:rPr lang="en-US" sz="2000" dirty="0" err="1">
                <a:solidFill>
                  <a:schemeClr val="tx1"/>
                </a:solidFill>
                <a:latin typeface="Arial"/>
                <a:cs typeface="Arial"/>
              </a:rPr>
              <a:t>McVay</a:t>
            </a:r>
            <a:r>
              <a:rPr lang="en-US" sz="2000" dirty="0">
                <a:solidFill>
                  <a:schemeClr val="tx1"/>
                </a:solidFill>
                <a:latin typeface="Arial"/>
                <a:cs typeface="Arial"/>
              </a:rPr>
              <a:t> traveled without an escort which was unusual for a ship the size of </a:t>
            </a:r>
            <a:r>
              <a:rPr lang="en-US" sz="2000" i="1" dirty="0">
                <a:solidFill>
                  <a:schemeClr val="tx1"/>
                </a:solidFill>
                <a:latin typeface="Arial"/>
                <a:cs typeface="Arial"/>
              </a:rPr>
              <a:t>Indy.</a:t>
            </a:r>
            <a:endParaRPr lang="en-US" sz="2000" dirty="0">
              <a:solidFill>
                <a:schemeClr val="tx1"/>
              </a:solidFill>
              <a:latin typeface="Arial"/>
              <a:cs typeface="Arial"/>
            </a:endParaRPr>
          </a:p>
          <a:p>
            <a:endParaRPr lang="en-US" sz="1400" dirty="0">
              <a:solidFill>
                <a:schemeClr val="tx1"/>
              </a:solidFill>
              <a:latin typeface="Arial"/>
              <a:cs typeface="Arial"/>
            </a:endParaRPr>
          </a:p>
          <a:p>
            <a:r>
              <a:rPr lang="en-US" sz="2000" dirty="0">
                <a:solidFill>
                  <a:schemeClr val="tx1"/>
                </a:solidFill>
                <a:latin typeface="Arial"/>
                <a:cs typeface="Arial"/>
              </a:rPr>
              <a:t>He was advised that there was a low probability that he would encounter enemy ships, so “</a:t>
            </a:r>
            <a:r>
              <a:rPr lang="en-US" altLang="ja-JP" sz="2000" i="1" dirty="0">
                <a:solidFill>
                  <a:schemeClr val="tx1"/>
                </a:solidFill>
                <a:latin typeface="Arial"/>
                <a:cs typeface="Arial"/>
              </a:rPr>
              <a:t>Route </a:t>
            </a:r>
            <a:r>
              <a:rPr lang="en-US" altLang="ja-JP" sz="2000" i="1" dirty="0" err="1">
                <a:solidFill>
                  <a:schemeClr val="tx1"/>
                </a:solidFill>
                <a:latin typeface="Arial"/>
                <a:cs typeface="Arial"/>
              </a:rPr>
              <a:t>Peddie</a:t>
            </a:r>
            <a:r>
              <a:rPr lang="en-US" sz="2000" dirty="0">
                <a:solidFill>
                  <a:schemeClr val="tx1"/>
                </a:solidFill>
                <a:latin typeface="Arial"/>
                <a:cs typeface="Arial"/>
              </a:rPr>
              <a:t>” was recommended.</a:t>
            </a:r>
          </a:p>
          <a:p>
            <a:endParaRPr lang="en-US" sz="2000" dirty="0">
              <a:solidFill>
                <a:schemeClr val="tx1"/>
              </a:solidFill>
              <a:latin typeface="Arial"/>
              <a:cs typeface="Arial"/>
            </a:endParaRPr>
          </a:p>
          <a:p>
            <a:endParaRPr lang="en-US" sz="2000" dirty="0">
              <a:solidFill>
                <a:schemeClr val="tx1"/>
              </a:solidFill>
              <a:latin typeface="Arial"/>
              <a:cs typeface="Arial"/>
            </a:endParaRPr>
          </a:p>
        </p:txBody>
      </p:sp>
      <p:sp>
        <p:nvSpPr>
          <p:cNvPr id="6" name="TextBox 5"/>
          <p:cNvSpPr txBox="1"/>
          <p:nvPr/>
        </p:nvSpPr>
        <p:spPr>
          <a:xfrm>
            <a:off x="3065976" y="685800"/>
            <a:ext cx="6056873" cy="646331"/>
          </a:xfrm>
          <a:prstGeom prst="rect">
            <a:avLst/>
          </a:prstGeom>
          <a:blipFill rotWithShape="1">
            <a:blip r:embed="rId3"/>
            <a:tile tx="0" ty="0" sx="100000" sy="100000" flip="none" algn="tl"/>
          </a:blipFill>
          <a:ln w="63500" cmpd="sng">
            <a:solidFill>
              <a:schemeClr val="accent5">
                <a:lumMod val="7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Route </a:t>
            </a:r>
            <a:r>
              <a:rPr lang="en-US" sz="3600" dirty="0" err="1">
                <a:ln>
                  <a:solidFill>
                    <a:srgbClr val="000000"/>
                  </a:solidFill>
                </a:ln>
                <a:solidFill>
                  <a:srgbClr val="000000"/>
                </a:solidFill>
                <a:latin typeface="Garamond"/>
                <a:cs typeface="Garamond"/>
              </a:rPr>
              <a:t>Peddie</a:t>
            </a:r>
            <a:r>
              <a:rPr lang="en-US" sz="3600" dirty="0">
                <a:ln>
                  <a:solidFill>
                    <a:srgbClr val="000000"/>
                  </a:solidFill>
                </a:ln>
                <a:solidFill>
                  <a:srgbClr val="000000"/>
                </a:solidFill>
                <a:latin typeface="Garamond"/>
                <a:cs typeface="Garamond"/>
              </a:rPr>
              <a:t> Recommended</a:t>
            </a:r>
            <a:endParaRPr lang="en-US" sz="4400" dirty="0">
              <a:ln>
                <a:solidFill>
                  <a:srgbClr val="000000"/>
                </a:solidFill>
              </a:ln>
              <a:solidFill>
                <a:srgbClr val="000000"/>
              </a:solidFill>
              <a:latin typeface="Garamond"/>
              <a:cs typeface="Garamond"/>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9874" name="Rectangle 8"/>
          <p:cNvSpPr>
            <a:spLocks noChangeArrowheads="1"/>
          </p:cNvSpPr>
          <p:nvPr/>
        </p:nvSpPr>
        <p:spPr bwMode="auto">
          <a:xfrm>
            <a:off x="1027112" y="602159"/>
            <a:ext cx="101346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    </a:t>
            </a:r>
            <a:r>
              <a:rPr lang="en-US" dirty="0">
                <a:solidFill>
                  <a:schemeClr val="tx1"/>
                </a:solidFill>
                <a:latin typeface="Arial"/>
                <a:cs typeface="Arial"/>
              </a:rPr>
              <a:t> </a:t>
            </a:r>
            <a:r>
              <a:rPr lang="en-US" sz="2400" dirty="0">
                <a:solidFill>
                  <a:schemeClr val="tx1"/>
                </a:solidFill>
                <a:latin typeface="Arial"/>
                <a:cs typeface="Arial"/>
              </a:rPr>
              <a:t>Here is an actual photo of </a:t>
            </a:r>
            <a:r>
              <a:rPr lang="en-US" sz="2400" i="1" dirty="0">
                <a:solidFill>
                  <a:schemeClr val="tx1"/>
                </a:solidFill>
                <a:latin typeface="Arial"/>
                <a:cs typeface="Arial"/>
              </a:rPr>
              <a:t>Indy</a:t>
            </a:r>
            <a:r>
              <a:rPr lang="en-US" sz="2400" dirty="0">
                <a:solidFill>
                  <a:schemeClr val="tx1"/>
                </a:solidFill>
                <a:latin typeface="Arial"/>
                <a:cs typeface="Arial"/>
              </a:rPr>
              <a:t> at Guam on 27 July 1945</a:t>
            </a:r>
          </a:p>
          <a:p>
            <a:pPr algn="ctr"/>
            <a:r>
              <a:rPr lang="en-US" sz="2000" dirty="0">
                <a:solidFill>
                  <a:schemeClr val="tx1"/>
                </a:solidFill>
                <a:latin typeface="Arial"/>
                <a:cs typeface="Arial"/>
              </a:rPr>
              <a:t>  </a:t>
            </a:r>
            <a:r>
              <a:rPr lang="en-US" sz="2000" i="1" dirty="0">
                <a:solidFill>
                  <a:schemeClr val="tx1"/>
                </a:solidFill>
                <a:latin typeface="Arial"/>
                <a:cs typeface="Arial"/>
              </a:rPr>
              <a:t>(this photo is purported to be the last actual photo of Indy)</a:t>
            </a:r>
            <a:endParaRPr lang="en-US" sz="1100" i="1" dirty="0">
              <a:solidFill>
                <a:schemeClr val="tx1"/>
              </a:solidFill>
              <a:latin typeface="Garamond" charset="0"/>
              <a:cs typeface="Garamond" charset="0"/>
            </a:endParaRPr>
          </a:p>
        </p:txBody>
      </p:sp>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3313112" y="1600200"/>
            <a:ext cx="5562600"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6475412" y="5648980"/>
            <a:ext cx="2514600" cy="523220"/>
          </a:xfrm>
          <a:prstGeom prst="rect">
            <a:avLst/>
          </a:prstGeom>
        </p:spPr>
        <p:txBody>
          <a:bodyPr wrap="square">
            <a:spAutoFit/>
          </a:bodyPr>
          <a:lstStyle/>
          <a:p>
            <a:r>
              <a:rPr lang="en-US" sz="1400" dirty="0">
                <a:solidFill>
                  <a:schemeClr val="tx1"/>
                </a:solidFill>
                <a:latin typeface="Arial"/>
                <a:cs typeface="Arial"/>
              </a:rPr>
              <a:t>Photo by USS </a:t>
            </a:r>
            <a:r>
              <a:rPr lang="en-US" sz="1400" dirty="0" err="1">
                <a:solidFill>
                  <a:schemeClr val="tx1"/>
                </a:solidFill>
                <a:latin typeface="Arial"/>
                <a:cs typeface="Arial"/>
              </a:rPr>
              <a:t>Pandemus</a:t>
            </a:r>
            <a:endParaRPr lang="en-US" sz="1400" dirty="0">
              <a:solidFill>
                <a:schemeClr val="tx1"/>
              </a:solidFill>
              <a:latin typeface="Arial"/>
              <a:cs typeface="Arial"/>
            </a:endParaRPr>
          </a:p>
          <a:p>
            <a:r>
              <a:rPr lang="en-US" sz="1400" dirty="0">
                <a:solidFill>
                  <a:schemeClr val="tx1"/>
                </a:solidFill>
                <a:latin typeface="Arial"/>
                <a:cs typeface="Arial"/>
              </a:rPr>
              <a:t>27 July 1945 at Guam</a:t>
            </a:r>
            <a:endParaRPr lang="en-US" sz="1400"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2946" name="Rectangle 8"/>
          <p:cNvSpPr>
            <a:spLocks noChangeArrowheads="1"/>
          </p:cNvSpPr>
          <p:nvPr/>
        </p:nvSpPr>
        <p:spPr bwMode="auto">
          <a:xfrm>
            <a:off x="2170112" y="2503944"/>
            <a:ext cx="7848600" cy="2985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Captain </a:t>
            </a:r>
            <a:r>
              <a:rPr lang="en-US" sz="2000" dirty="0" err="1">
                <a:solidFill>
                  <a:schemeClr val="tx1"/>
                </a:solidFill>
                <a:latin typeface="Arial"/>
                <a:cs typeface="Arial"/>
              </a:rPr>
              <a:t>McVay’s</a:t>
            </a:r>
            <a:r>
              <a:rPr lang="en-US" sz="2000" dirty="0">
                <a:solidFill>
                  <a:schemeClr val="tx1"/>
                </a:solidFill>
                <a:latin typeface="Arial"/>
                <a:cs typeface="Arial"/>
              </a:rPr>
              <a:t> orders were to take</a:t>
            </a:r>
            <a:r>
              <a:rPr lang="en-US" sz="2000" i="1" dirty="0">
                <a:solidFill>
                  <a:schemeClr val="tx1"/>
                </a:solidFill>
                <a:latin typeface="Arial"/>
                <a:cs typeface="Arial"/>
              </a:rPr>
              <a:t> Indy </a:t>
            </a:r>
            <a:r>
              <a:rPr lang="en-US" sz="2000" dirty="0">
                <a:solidFill>
                  <a:schemeClr val="tx1"/>
                </a:solidFill>
                <a:latin typeface="Arial"/>
                <a:cs typeface="Arial"/>
              </a:rPr>
              <a:t>to Leyte to participate in training for his crew.</a:t>
            </a:r>
          </a:p>
          <a:p>
            <a:endParaRPr lang="en-US" sz="1400" dirty="0">
              <a:solidFill>
                <a:schemeClr val="tx1"/>
              </a:solidFill>
              <a:latin typeface="Arial"/>
              <a:cs typeface="Arial"/>
            </a:endParaRPr>
          </a:p>
          <a:p>
            <a:r>
              <a:rPr lang="en-US" sz="2000" dirty="0">
                <a:solidFill>
                  <a:schemeClr val="tx1"/>
                </a:solidFill>
                <a:latin typeface="Arial"/>
                <a:cs typeface="Arial"/>
              </a:rPr>
              <a:t>As previously mentioned, during the 2+ months of </a:t>
            </a:r>
            <a:r>
              <a:rPr lang="en-US" sz="2000" i="1" dirty="0">
                <a:solidFill>
                  <a:schemeClr val="tx1"/>
                </a:solidFill>
                <a:latin typeface="Arial"/>
                <a:cs typeface="Arial"/>
              </a:rPr>
              <a:t>Indy</a:t>
            </a:r>
            <a:r>
              <a:rPr lang="en-US" sz="2000" dirty="0">
                <a:solidFill>
                  <a:schemeClr val="tx1"/>
                </a:solidFill>
                <a:latin typeface="Arial"/>
                <a:cs typeface="Arial"/>
              </a:rPr>
              <a:t>’s Mare Island overhaul, about 25% of his crew had turned over and were replaced by younger and very inexperienced sailors (</a:t>
            </a:r>
            <a:r>
              <a:rPr lang="en-US" sz="2000" i="1" dirty="0">
                <a:solidFill>
                  <a:schemeClr val="tx1"/>
                </a:solidFill>
                <a:latin typeface="Arial"/>
                <a:cs typeface="Arial"/>
              </a:rPr>
              <a:t>many of whom had never been to s</a:t>
            </a:r>
            <a:r>
              <a:rPr lang="en-US" sz="2000" dirty="0">
                <a:solidFill>
                  <a:schemeClr val="tx1"/>
                </a:solidFill>
                <a:latin typeface="Arial"/>
                <a:cs typeface="Arial"/>
              </a:rPr>
              <a:t>ea).</a:t>
            </a:r>
          </a:p>
          <a:p>
            <a:endParaRPr lang="en-US" sz="1400" dirty="0">
              <a:solidFill>
                <a:schemeClr val="tx1"/>
              </a:solidFill>
              <a:latin typeface="Arial"/>
              <a:cs typeface="Arial"/>
            </a:endParaRPr>
          </a:p>
          <a:p>
            <a:r>
              <a:rPr lang="en-US" sz="2000" dirty="0">
                <a:solidFill>
                  <a:schemeClr val="tx1"/>
                </a:solidFill>
                <a:latin typeface="Arial"/>
                <a:cs typeface="Arial"/>
              </a:rPr>
              <a:t>Once training was completed, </a:t>
            </a:r>
            <a:r>
              <a:rPr lang="en-US" sz="2000" i="1" dirty="0">
                <a:solidFill>
                  <a:schemeClr val="tx1"/>
                </a:solidFill>
                <a:latin typeface="Arial"/>
                <a:cs typeface="Arial"/>
              </a:rPr>
              <a:t>Indy</a:t>
            </a:r>
            <a:r>
              <a:rPr lang="en-US" sz="2000" dirty="0">
                <a:solidFill>
                  <a:schemeClr val="tx1"/>
                </a:solidFill>
                <a:latin typeface="Arial"/>
                <a:cs typeface="Arial"/>
              </a:rPr>
              <a:t> would then be prepared to join other forces and participate in an imminent “Invasion of Japan.”</a:t>
            </a:r>
          </a:p>
        </p:txBody>
      </p:sp>
      <p:sp>
        <p:nvSpPr>
          <p:cNvPr id="3" name="Rectangle 8"/>
          <p:cNvSpPr>
            <a:spLocks noChangeArrowheads="1"/>
          </p:cNvSpPr>
          <p:nvPr/>
        </p:nvSpPr>
        <p:spPr bwMode="auto">
          <a:xfrm>
            <a:off x="2589788" y="3343871"/>
            <a:ext cx="67021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4" name="Rectangle 8"/>
          <p:cNvSpPr>
            <a:spLocks noChangeArrowheads="1"/>
          </p:cNvSpPr>
          <p:nvPr/>
        </p:nvSpPr>
        <p:spPr bwMode="auto">
          <a:xfrm>
            <a:off x="2591375" y="4563070"/>
            <a:ext cx="67021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5" name="TextBox 4"/>
          <p:cNvSpPr txBox="1"/>
          <p:nvPr/>
        </p:nvSpPr>
        <p:spPr>
          <a:xfrm>
            <a:off x="3332661" y="762000"/>
            <a:ext cx="5523503" cy="646331"/>
          </a:xfrm>
          <a:prstGeom prst="rect">
            <a:avLst/>
          </a:prstGeom>
          <a:blipFill rotWithShape="1">
            <a:blip r:embed="rId3"/>
            <a:tile tx="0" ty="0" sx="100000" sy="100000" flip="none" algn="tl"/>
          </a:blipFill>
          <a:ln w="63500" cmpd="sng">
            <a:solidFill>
              <a:schemeClr val="accent5">
                <a:lumMod val="7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Training Exercises in Leyte</a:t>
            </a:r>
            <a:endParaRPr lang="en-US" sz="4400" dirty="0">
              <a:ln>
                <a:solidFill>
                  <a:srgbClr val="000000"/>
                </a:solidFill>
              </a:ln>
              <a:solidFill>
                <a:srgbClr val="000000"/>
              </a:solidFill>
              <a:latin typeface="Garamond"/>
              <a:cs typeface="Garamon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901706" y="1905002"/>
            <a:ext cx="184666" cy="646331"/>
          </a:xfrm>
          <a:prstGeom prst="rect">
            <a:avLst/>
          </a:prstGeom>
          <a:noFill/>
          <a:ln>
            <a:noFill/>
          </a:ln>
          <a:effectLst>
            <a:innerShdw blurRad="63500" dist="50800" dir="13500000">
              <a:srgbClr val="000000">
                <a:alpha val="50000"/>
              </a:srgbClr>
            </a:inn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600" b="1" dirty="0">
                <a:solidFill>
                  <a:srgbClr val="000000"/>
                </a:solidFill>
                <a:latin typeface="Garamond" charset="0"/>
                <a:cs typeface="Garamond" charset="0"/>
              </a:rPr>
              <a:t> </a:t>
            </a:r>
            <a:endParaRPr lang="en-US" b="1" dirty="0">
              <a:solidFill>
                <a:srgbClr val="000000"/>
              </a:solidFill>
              <a:latin typeface="Garamond" charset="0"/>
              <a:cs typeface="Garamond" charset="0"/>
            </a:endParaRPr>
          </a:p>
        </p:txBody>
      </p:sp>
      <p:sp>
        <p:nvSpPr>
          <p:cNvPr id="11" name="Rectangle 10"/>
          <p:cNvSpPr>
            <a:spLocks noChangeArrowheads="1"/>
          </p:cNvSpPr>
          <p:nvPr/>
        </p:nvSpPr>
        <p:spPr bwMode="auto">
          <a:xfrm>
            <a:off x="2895937" y="5029200"/>
            <a:ext cx="58317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endParaRPr lang="en-US" b="1" dirty="0">
              <a:solidFill>
                <a:srgbClr val="000000"/>
              </a:solidFill>
              <a:latin typeface="Garamond" charset="0"/>
              <a:cs typeface="Garamond" charset="0"/>
            </a:endParaRPr>
          </a:p>
        </p:txBody>
      </p:sp>
      <p:sp>
        <p:nvSpPr>
          <p:cNvPr id="12" name="Rectangle 11"/>
          <p:cNvSpPr>
            <a:spLocks noChangeArrowheads="1"/>
          </p:cNvSpPr>
          <p:nvPr/>
        </p:nvSpPr>
        <p:spPr bwMode="auto">
          <a:xfrm>
            <a:off x="3579812" y="304800"/>
            <a:ext cx="5562600" cy="6309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200" dirty="0">
                <a:solidFill>
                  <a:srgbClr val="000000"/>
                </a:solidFill>
                <a:latin typeface="Garamond" charset="0"/>
                <a:cs typeface="Garamond" charset="0"/>
              </a:rPr>
              <a:t>1. USS </a:t>
            </a:r>
            <a:r>
              <a:rPr lang="en-US" sz="3600" i="1" dirty="0">
                <a:solidFill>
                  <a:srgbClr val="000000"/>
                </a:solidFill>
                <a:latin typeface="Garamond" charset="0"/>
                <a:cs typeface="Garamond" charset="0"/>
              </a:rPr>
              <a:t>Indianapolis</a:t>
            </a:r>
            <a:r>
              <a:rPr lang="en-US" sz="3200" dirty="0">
                <a:solidFill>
                  <a:srgbClr val="000000"/>
                </a:solidFill>
                <a:latin typeface="Garamond" charset="0"/>
                <a:cs typeface="Garamond" charset="0"/>
              </a:rPr>
              <a:t> (ID 3865)</a:t>
            </a:r>
          </a:p>
          <a:p>
            <a:pPr>
              <a:tabLst>
                <a:tab pos="225425" algn="l"/>
              </a:tabLst>
            </a:pPr>
            <a:r>
              <a:rPr lang="en-US" sz="3600" dirty="0">
                <a:solidFill>
                  <a:srgbClr val="000000"/>
                </a:solidFill>
                <a:latin typeface="Garamond" charset="0"/>
                <a:cs typeface="Garamond" charset="0"/>
              </a:rPr>
              <a:t>    </a:t>
            </a:r>
            <a:r>
              <a:rPr lang="en-US" dirty="0">
                <a:solidFill>
                  <a:srgbClr val="000000"/>
                </a:solidFill>
                <a:latin typeface="Garamond" charset="0"/>
                <a:cs typeface="Garamond" charset="0"/>
              </a:rPr>
              <a:t>A </a:t>
            </a:r>
            <a:r>
              <a:rPr lang="en-US" u="sng" dirty="0">
                <a:solidFill>
                  <a:srgbClr val="FF0000"/>
                </a:solidFill>
                <a:latin typeface="Garamond" charset="0"/>
                <a:cs typeface="Garamond" charset="0"/>
              </a:rPr>
              <a:t>Cargo</a:t>
            </a:r>
            <a:r>
              <a:rPr lang="en-US" dirty="0">
                <a:solidFill>
                  <a:srgbClr val="000000"/>
                </a:solidFill>
                <a:latin typeface="Garamond" charset="0"/>
                <a:cs typeface="Garamond" charset="0"/>
              </a:rPr>
              <a:t> Ship</a:t>
            </a:r>
          </a:p>
          <a:p>
            <a:pPr>
              <a:tabLst>
                <a:tab pos="225425" algn="l"/>
              </a:tabLst>
            </a:pPr>
            <a:r>
              <a:rPr lang="en-US" dirty="0">
                <a:solidFill>
                  <a:srgbClr val="000000"/>
                </a:solidFill>
                <a:latin typeface="Garamond" charset="0"/>
                <a:cs typeface="Garamond" charset="0"/>
              </a:rPr>
              <a:t>        (In commission from 12/12/1918 to 7/9/1919)</a:t>
            </a:r>
          </a:p>
          <a:p>
            <a:endParaRPr lang="en-US" sz="1600" dirty="0">
              <a:solidFill>
                <a:srgbClr val="000000"/>
              </a:solidFill>
              <a:latin typeface="Garamond" charset="0"/>
              <a:cs typeface="Garamond" charset="0"/>
            </a:endParaRPr>
          </a:p>
          <a:p>
            <a:r>
              <a:rPr lang="en-US" sz="3200" dirty="0">
                <a:solidFill>
                  <a:srgbClr val="000000"/>
                </a:solidFill>
                <a:latin typeface="Garamond" charset="0"/>
                <a:cs typeface="Garamond" charset="0"/>
              </a:rPr>
              <a:t>2. USS </a:t>
            </a:r>
            <a:r>
              <a:rPr lang="en-US" sz="3600" i="1" dirty="0">
                <a:solidFill>
                  <a:srgbClr val="000000"/>
                </a:solidFill>
                <a:latin typeface="Garamond" charset="0"/>
                <a:cs typeface="Garamond" charset="0"/>
              </a:rPr>
              <a:t>Indianapolis</a:t>
            </a:r>
            <a:r>
              <a:rPr lang="en-US" sz="3200" dirty="0">
                <a:solidFill>
                  <a:srgbClr val="000000"/>
                </a:solidFill>
                <a:latin typeface="Garamond" charset="0"/>
                <a:cs typeface="Garamond" charset="0"/>
              </a:rPr>
              <a:t> (CA-35)</a:t>
            </a:r>
          </a:p>
          <a:p>
            <a:pPr>
              <a:tabLst>
                <a:tab pos="225425" algn="l"/>
              </a:tabLst>
            </a:pPr>
            <a:r>
              <a:rPr lang="en-US" sz="3600" dirty="0">
                <a:solidFill>
                  <a:srgbClr val="000000"/>
                </a:solidFill>
                <a:latin typeface="Garamond" charset="0"/>
                <a:cs typeface="Garamond" charset="0"/>
              </a:rPr>
              <a:t>    </a:t>
            </a:r>
            <a:r>
              <a:rPr lang="en-US" dirty="0">
                <a:solidFill>
                  <a:srgbClr val="000000"/>
                </a:solidFill>
                <a:latin typeface="Garamond" charset="0"/>
                <a:cs typeface="Garamond" charset="0"/>
              </a:rPr>
              <a:t>A </a:t>
            </a:r>
            <a:r>
              <a:rPr lang="en-US" u="sng" dirty="0">
                <a:solidFill>
                  <a:srgbClr val="FF0000"/>
                </a:solidFill>
                <a:latin typeface="Garamond" charset="0"/>
                <a:cs typeface="Garamond" charset="0"/>
              </a:rPr>
              <a:t>Cruiser</a:t>
            </a:r>
            <a:r>
              <a:rPr lang="en-US" dirty="0">
                <a:solidFill>
                  <a:srgbClr val="000000"/>
                </a:solidFill>
                <a:latin typeface="Garamond" charset="0"/>
                <a:cs typeface="Garamond" charset="0"/>
              </a:rPr>
              <a:t> Ship</a:t>
            </a:r>
          </a:p>
          <a:p>
            <a:pPr>
              <a:tabLst>
                <a:tab pos="225425" algn="l"/>
              </a:tabLst>
            </a:pPr>
            <a:r>
              <a:rPr lang="en-US" dirty="0">
                <a:solidFill>
                  <a:srgbClr val="000000"/>
                </a:solidFill>
                <a:latin typeface="Garamond" charset="0"/>
                <a:cs typeface="Garamond" charset="0"/>
              </a:rPr>
              <a:t>         (In commission from 11/15/1932 to 7/30/1945)</a:t>
            </a:r>
          </a:p>
          <a:p>
            <a:endParaRPr lang="en-US" sz="1600" dirty="0">
              <a:solidFill>
                <a:srgbClr val="000000"/>
              </a:solidFill>
              <a:latin typeface="Garamond" charset="0"/>
              <a:cs typeface="Garamond" charset="0"/>
            </a:endParaRPr>
          </a:p>
          <a:p>
            <a:r>
              <a:rPr lang="en-US" sz="3200" dirty="0">
                <a:solidFill>
                  <a:srgbClr val="000000"/>
                </a:solidFill>
                <a:latin typeface="Garamond" charset="0"/>
                <a:cs typeface="Garamond" charset="0"/>
              </a:rPr>
              <a:t>3. USS </a:t>
            </a:r>
            <a:r>
              <a:rPr lang="en-US" sz="3600" i="1" dirty="0">
                <a:solidFill>
                  <a:srgbClr val="000000"/>
                </a:solidFill>
                <a:latin typeface="Garamond" charset="0"/>
                <a:cs typeface="Garamond" charset="0"/>
              </a:rPr>
              <a:t>Indianapolis</a:t>
            </a:r>
            <a:r>
              <a:rPr lang="en-US" sz="3200" dirty="0">
                <a:solidFill>
                  <a:srgbClr val="000000"/>
                </a:solidFill>
                <a:latin typeface="Garamond" charset="0"/>
                <a:cs typeface="Garamond" charset="0"/>
              </a:rPr>
              <a:t> (SSN-697)</a:t>
            </a:r>
          </a:p>
          <a:p>
            <a:pPr>
              <a:tabLst>
                <a:tab pos="225425" algn="l"/>
              </a:tabLst>
            </a:pPr>
            <a:r>
              <a:rPr lang="en-US" sz="3600" dirty="0">
                <a:solidFill>
                  <a:srgbClr val="000000"/>
                </a:solidFill>
                <a:latin typeface="Garamond" charset="0"/>
                <a:cs typeface="Garamond" charset="0"/>
              </a:rPr>
              <a:t> 	  </a:t>
            </a:r>
            <a:r>
              <a:rPr lang="en-US" dirty="0">
                <a:solidFill>
                  <a:srgbClr val="000000"/>
                </a:solidFill>
                <a:latin typeface="Garamond" charset="0"/>
                <a:cs typeface="Garamond" charset="0"/>
              </a:rPr>
              <a:t>A </a:t>
            </a:r>
            <a:r>
              <a:rPr lang="en-US" u="sng" dirty="0">
                <a:solidFill>
                  <a:srgbClr val="FF0000"/>
                </a:solidFill>
                <a:latin typeface="Garamond" charset="0"/>
                <a:cs typeface="Garamond" charset="0"/>
              </a:rPr>
              <a:t>Submarine</a:t>
            </a:r>
            <a:endParaRPr lang="en-US" dirty="0">
              <a:solidFill>
                <a:srgbClr val="000000"/>
              </a:solidFill>
              <a:latin typeface="Garamond" charset="0"/>
              <a:cs typeface="Garamond" charset="0"/>
            </a:endParaRPr>
          </a:p>
          <a:p>
            <a:pPr>
              <a:tabLst>
                <a:tab pos="225425" algn="l"/>
              </a:tabLst>
            </a:pPr>
            <a:r>
              <a:rPr lang="en-US" dirty="0">
                <a:solidFill>
                  <a:srgbClr val="000000"/>
                </a:solidFill>
                <a:latin typeface="Garamond" charset="0"/>
                <a:cs typeface="Garamond" charset="0"/>
              </a:rPr>
              <a:t>        (In commission from 1/5/1980 to 12/22/1998)</a:t>
            </a:r>
          </a:p>
          <a:p>
            <a:endParaRPr lang="en-US" sz="1600" dirty="0">
              <a:solidFill>
                <a:srgbClr val="000000"/>
              </a:solidFill>
              <a:latin typeface="Garamond" charset="0"/>
              <a:cs typeface="Garamond" charset="0"/>
            </a:endParaRPr>
          </a:p>
          <a:p>
            <a:r>
              <a:rPr lang="en-US" sz="3200" dirty="0">
                <a:solidFill>
                  <a:srgbClr val="000000"/>
                </a:solidFill>
                <a:latin typeface="Garamond" charset="0"/>
                <a:cs typeface="Garamond" charset="0"/>
              </a:rPr>
              <a:t>4. USS </a:t>
            </a:r>
            <a:r>
              <a:rPr lang="en-US" sz="3600" i="1" dirty="0">
                <a:solidFill>
                  <a:srgbClr val="000000"/>
                </a:solidFill>
                <a:latin typeface="Garamond" charset="0"/>
                <a:cs typeface="Garamond" charset="0"/>
              </a:rPr>
              <a:t>Indianapolis</a:t>
            </a:r>
            <a:r>
              <a:rPr lang="en-US" sz="3200" dirty="0">
                <a:solidFill>
                  <a:srgbClr val="000000"/>
                </a:solidFill>
                <a:latin typeface="Garamond" charset="0"/>
                <a:cs typeface="Garamond" charset="0"/>
              </a:rPr>
              <a:t> (LCS-17) </a:t>
            </a:r>
          </a:p>
          <a:p>
            <a:pPr>
              <a:tabLst>
                <a:tab pos="225425" algn="l"/>
              </a:tabLst>
            </a:pPr>
            <a:r>
              <a:rPr lang="en-US" dirty="0">
                <a:solidFill>
                  <a:srgbClr val="000000"/>
                </a:solidFill>
                <a:latin typeface="Garamond" charset="0"/>
                <a:cs typeface="Garamond" charset="0"/>
              </a:rPr>
              <a:t>	    A </a:t>
            </a:r>
            <a:r>
              <a:rPr lang="en-US" u="sng" dirty="0">
                <a:solidFill>
                  <a:srgbClr val="FF0000"/>
                </a:solidFill>
                <a:latin typeface="Garamond" charset="0"/>
                <a:cs typeface="Garamond" charset="0"/>
              </a:rPr>
              <a:t>Combat</a:t>
            </a:r>
            <a:r>
              <a:rPr lang="en-US" dirty="0">
                <a:solidFill>
                  <a:srgbClr val="000000"/>
                </a:solidFill>
                <a:latin typeface="Garamond" charset="0"/>
                <a:cs typeface="Garamond" charset="0"/>
              </a:rPr>
              <a:t> Ship</a:t>
            </a:r>
          </a:p>
          <a:p>
            <a:pPr>
              <a:tabLst>
                <a:tab pos="225425" algn="l"/>
              </a:tabLst>
            </a:pPr>
            <a:r>
              <a:rPr lang="en-US" dirty="0">
                <a:solidFill>
                  <a:srgbClr val="000000"/>
                </a:solidFill>
                <a:latin typeface="Garamond" charset="0"/>
                <a:cs typeface="Garamond" charset="0"/>
              </a:rPr>
              <a:t>        (Commissioned on 10/26/2019)</a:t>
            </a:r>
          </a:p>
          <a:p>
            <a:pPr algn="ctr"/>
            <a:endParaRPr lang="en-US" b="1" dirty="0">
              <a:solidFill>
                <a:srgbClr val="000000"/>
              </a:solidFill>
              <a:latin typeface="Garamond" charset="0"/>
              <a:cs typeface="Garamond" charset="0"/>
            </a:endParaRPr>
          </a:p>
        </p:txBody>
      </p:sp>
      <p:sp>
        <p:nvSpPr>
          <p:cNvPr id="2" name="Rectangle 1"/>
          <p:cNvSpPr/>
          <p:nvPr/>
        </p:nvSpPr>
        <p:spPr>
          <a:xfrm>
            <a:off x="9675812" y="2057400"/>
            <a:ext cx="2133600" cy="1200328"/>
          </a:xfrm>
          <a:prstGeom prst="rect">
            <a:avLst/>
          </a:prstGeom>
        </p:spPr>
        <p:txBody>
          <a:bodyPr wrap="square">
            <a:spAutoFit/>
          </a:bodyPr>
          <a:lstStyle/>
          <a:p>
            <a:pPr algn="ctr"/>
            <a:r>
              <a:rPr lang="en-US" sz="2400" b="1" dirty="0">
                <a:solidFill>
                  <a:srgbClr val="000090"/>
                </a:solidFill>
                <a:latin typeface="Arial"/>
                <a:cs typeface="Arial"/>
              </a:rPr>
              <a:t>We will learn about this ship!</a:t>
            </a:r>
          </a:p>
        </p:txBody>
      </p:sp>
      <p:sp>
        <p:nvSpPr>
          <p:cNvPr id="7" name="Rectangle 6"/>
          <p:cNvSpPr/>
          <p:nvPr/>
        </p:nvSpPr>
        <p:spPr>
          <a:xfrm>
            <a:off x="379412" y="2057400"/>
            <a:ext cx="2438400" cy="1631216"/>
          </a:xfrm>
          <a:prstGeom prst="rect">
            <a:avLst/>
          </a:prstGeom>
        </p:spPr>
        <p:txBody>
          <a:bodyPr wrap="square">
            <a:spAutoFit/>
          </a:bodyPr>
          <a:lstStyle/>
          <a:p>
            <a:pPr algn="ctr"/>
            <a:r>
              <a:rPr lang="en-US" sz="1600" b="1" i="1" dirty="0">
                <a:solidFill>
                  <a:schemeClr val="tx1"/>
                </a:solidFill>
                <a:latin typeface="Arial"/>
                <a:cs typeface="Arial"/>
              </a:rPr>
              <a:t> </a:t>
            </a:r>
            <a:r>
              <a:rPr lang="en-US" sz="1600" i="1" dirty="0">
                <a:solidFill>
                  <a:schemeClr val="tx1"/>
                </a:solidFill>
                <a:latin typeface="Arial"/>
                <a:cs typeface="Arial"/>
              </a:rPr>
              <a:t>Since 1918,</a:t>
            </a:r>
          </a:p>
          <a:p>
            <a:pPr algn="ctr"/>
            <a:r>
              <a:rPr lang="en-US" sz="1600" i="1" dirty="0">
                <a:solidFill>
                  <a:schemeClr val="tx1"/>
                </a:solidFill>
                <a:latin typeface="Arial"/>
                <a:cs typeface="Arial"/>
              </a:rPr>
              <a:t> four US Navy Ships were commissioned using the name </a:t>
            </a:r>
          </a:p>
          <a:p>
            <a:pPr algn="ctr"/>
            <a:endParaRPr lang="en-US" dirty="0">
              <a:solidFill>
                <a:srgbClr val="FF0000"/>
              </a:solidFill>
              <a:latin typeface="Arial"/>
              <a:cs typeface="Arial"/>
            </a:endParaRPr>
          </a:p>
          <a:p>
            <a:pPr algn="ctr"/>
            <a:r>
              <a:rPr lang="en-US" dirty="0">
                <a:solidFill>
                  <a:schemeClr val="tx1"/>
                </a:solidFill>
                <a:latin typeface="Arial"/>
                <a:cs typeface="Arial"/>
              </a:rPr>
              <a:t>“USS </a:t>
            </a:r>
            <a:r>
              <a:rPr lang="en-US" i="1" dirty="0">
                <a:solidFill>
                  <a:schemeClr val="tx1"/>
                </a:solidFill>
                <a:latin typeface="Arial"/>
                <a:cs typeface="Arial"/>
              </a:rPr>
              <a:t>Indianapolis</a:t>
            </a:r>
            <a:r>
              <a:rPr lang="en-US" dirty="0">
                <a:solidFill>
                  <a:schemeClr val="tx1"/>
                </a:solidFill>
                <a:latin typeface="Arial"/>
                <a:cs typeface="Arial"/>
              </a:rPr>
              <a:t>”</a:t>
            </a:r>
            <a:endParaRPr lang="en-US" dirty="0">
              <a:solidFill>
                <a:schemeClr val="tx1"/>
              </a:solidFill>
            </a:endParaRPr>
          </a:p>
        </p:txBody>
      </p:sp>
      <p:sp>
        <p:nvSpPr>
          <p:cNvPr id="8" name="Right Arrow 7"/>
          <p:cNvSpPr/>
          <p:nvPr/>
        </p:nvSpPr>
        <p:spPr bwMode="auto">
          <a:xfrm rot="10800000">
            <a:off x="8990012" y="2218730"/>
            <a:ext cx="685800" cy="152400"/>
          </a:xfrm>
          <a:prstGeom prst="rightArrow">
            <a:avLst>
              <a:gd name="adj1" fmla="val 50000"/>
              <a:gd name="adj2" fmla="val 172177"/>
            </a:avLst>
          </a:prstGeom>
          <a:blipFill rotWithShape="1">
            <a:blip r:embed="rId3"/>
            <a:tile tx="0" ty="0" sx="100000" sy="100000" flip="none" algn="tl"/>
          </a:bli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sp>
        <p:nvSpPr>
          <p:cNvPr id="3" name="Right Brace 2"/>
          <p:cNvSpPr/>
          <p:nvPr/>
        </p:nvSpPr>
        <p:spPr bwMode="auto">
          <a:xfrm rot="10800000">
            <a:off x="2970212" y="685800"/>
            <a:ext cx="609600" cy="5029200"/>
          </a:xfrm>
          <a:prstGeom prst="rightBrace">
            <a:avLst>
              <a:gd name="adj1" fmla="val 18023"/>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sp>
        <p:nvSpPr>
          <p:cNvPr id="6" name="Rectangle 5"/>
          <p:cNvSpPr/>
          <p:nvPr/>
        </p:nvSpPr>
        <p:spPr bwMode="auto">
          <a:xfrm>
            <a:off x="3656012" y="1905000"/>
            <a:ext cx="5410200" cy="1447800"/>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spTree>
    <p:extLst>
      <p:ext uri="{BB962C8B-B14F-4D97-AF65-F5344CB8AC3E}">
        <p14:creationId xmlns:p14="http://schemas.microsoft.com/office/powerpoint/2010/main" val="12803986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ppt_w*1.125000"/>
                                          </p:val>
                                        </p:tav>
                                        <p:tav tm="100000">
                                          <p:val>
                                            <p:strVal val="#ppt_x"/>
                                          </p:val>
                                        </p:tav>
                                      </p:tavLst>
                                    </p:anim>
                                    <p:animEffect transition="in" filter="wipe(left)">
                                      <p:cBhvr>
                                        <p:cTn id="8" dur="1000"/>
                                        <p:tgtEl>
                                          <p:spTgt spid="3"/>
                                        </p:tgtEl>
                                      </p:cBhvr>
                                    </p:animEffec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10"/>
                                        <p:tgtEl>
                                          <p:spTgt spid="8"/>
                                        </p:tgtEl>
                                        <p:attrNameLst>
                                          <p:attrName>ppt_x</p:attrName>
                                        </p:attrNameLst>
                                      </p:cBhvr>
                                      <p:tavLst>
                                        <p:tav tm="0">
                                          <p:val>
                                            <p:strVal val="#ppt_x+#ppt_w*1.125000"/>
                                          </p:val>
                                        </p:tav>
                                        <p:tav tm="100000">
                                          <p:val>
                                            <p:strVal val="#ppt_x"/>
                                          </p:val>
                                        </p:tav>
                                      </p:tavLst>
                                    </p:anim>
                                    <p:animEffect transition="in" filter="wipe(left)">
                                      <p:cBhvr>
                                        <p:cTn id="17" dur="510"/>
                                        <p:tgtEl>
                                          <p:spTgt spid="8"/>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10"/>
                                        <p:tgtEl>
                                          <p:spTgt spid="2"/>
                                        </p:tgtEl>
                                        <p:attrNameLst>
                                          <p:attrName>ppt_x</p:attrName>
                                        </p:attrNameLst>
                                      </p:cBhvr>
                                      <p:tavLst>
                                        <p:tav tm="0">
                                          <p:val>
                                            <p:strVal val="#ppt_x+#ppt_w*1.125000"/>
                                          </p:val>
                                        </p:tav>
                                        <p:tav tm="100000">
                                          <p:val>
                                            <p:strVal val="#ppt_x"/>
                                          </p:val>
                                        </p:tav>
                                      </p:tavLst>
                                    </p:anim>
                                    <p:animEffect transition="in" filter="wipe(left)">
                                      <p:cBhvr>
                                        <p:cTn id="21" dur="510"/>
                                        <p:tgtEl>
                                          <p:spTgt spid="2"/>
                                        </p:tgtEl>
                                      </p:cBhvr>
                                    </p:animEffect>
                                  </p:childTnLst>
                                </p:cTn>
                              </p:par>
                            </p:childTnLst>
                          </p:cTn>
                        </p:par>
                        <p:par>
                          <p:cTn id="22" fill="hold">
                            <p:stCondLst>
                              <p:cond delay="510"/>
                            </p:stCondLst>
                            <p:childTnLst>
                              <p:par>
                                <p:cTn id="23" presetID="1" presetClass="entr" presetSubtype="0" fill="hold" grpId="0" nodeType="afterEffect">
                                  <p:stCondLst>
                                    <p:cond delay="0"/>
                                  </p:stCondLst>
                                  <p:childTnLst>
                                    <p:set>
                                      <p:cBhvr>
                                        <p:cTn id="24"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3"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0898" name="Rectangle 8"/>
          <p:cNvSpPr>
            <a:spLocks noChangeArrowheads="1"/>
          </p:cNvSpPr>
          <p:nvPr/>
        </p:nvSpPr>
        <p:spPr bwMode="auto">
          <a:xfrm>
            <a:off x="1065212" y="533400"/>
            <a:ext cx="100584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dirty="0">
                <a:solidFill>
                  <a:schemeClr val="tx1"/>
                </a:solidFill>
                <a:latin typeface="Arial"/>
                <a:cs typeface="Arial"/>
              </a:rPr>
              <a:t>Here is a depiction of Indy silhouetted in a very “peaceful” sunset </a:t>
            </a:r>
          </a:p>
          <a:p>
            <a:pPr algn="ctr"/>
            <a:r>
              <a:rPr lang="en-US" dirty="0">
                <a:solidFill>
                  <a:schemeClr val="tx1"/>
                </a:solidFill>
                <a:latin typeface="Arial"/>
                <a:cs typeface="Arial"/>
              </a:rPr>
              <a:t>(</a:t>
            </a:r>
            <a:r>
              <a:rPr lang="en-US" i="1" dirty="0">
                <a:solidFill>
                  <a:schemeClr val="tx1"/>
                </a:solidFill>
                <a:latin typeface="Arial"/>
                <a:cs typeface="Arial"/>
              </a:rPr>
              <a:t>a view that could have been seen before Indy’s 28 July 1945 Guam departure</a:t>
            </a:r>
            <a:r>
              <a:rPr lang="en-US" dirty="0">
                <a:solidFill>
                  <a:schemeClr val="tx1"/>
                </a:solidFill>
                <a:latin typeface="Arial"/>
                <a:cs typeface="Arial"/>
              </a:rPr>
              <a:t>)</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132012" y="1600200"/>
            <a:ext cx="7924800" cy="4953000"/>
          </a:xfrm>
          <a:prstGeom prst="rect">
            <a:avLst/>
          </a:prstGeom>
          <a:noFill/>
          <a:ln w="38100" cap="flat">
            <a:solidFill>
              <a:schemeClr val="tx1"/>
            </a:solidFill>
            <a:round/>
            <a:headEnd/>
            <a:tailEnd/>
          </a:ln>
          <a:effec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8850" name="Rectangle 8"/>
          <p:cNvSpPr>
            <a:spLocks noChangeArrowheads="1"/>
          </p:cNvSpPr>
          <p:nvPr/>
        </p:nvSpPr>
        <p:spPr bwMode="auto">
          <a:xfrm>
            <a:off x="2112962" y="2057399"/>
            <a:ext cx="7962900" cy="350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Captain </a:t>
            </a:r>
            <a:r>
              <a:rPr lang="en-US" sz="2000" dirty="0" err="1">
                <a:solidFill>
                  <a:schemeClr val="tx1"/>
                </a:solidFill>
                <a:latin typeface="Arial"/>
                <a:cs typeface="Arial"/>
              </a:rPr>
              <a:t>McVay</a:t>
            </a:r>
            <a:r>
              <a:rPr lang="en-US" sz="2000" dirty="0">
                <a:solidFill>
                  <a:schemeClr val="tx1"/>
                </a:solidFill>
                <a:latin typeface="Arial"/>
                <a:cs typeface="Arial"/>
              </a:rPr>
              <a:t> had negotiated that </a:t>
            </a:r>
            <a:r>
              <a:rPr lang="en-US" sz="2000" i="1" dirty="0">
                <a:solidFill>
                  <a:schemeClr val="tx1"/>
                </a:solidFill>
                <a:latin typeface="Arial"/>
                <a:cs typeface="Arial"/>
              </a:rPr>
              <a:t>Indy</a:t>
            </a:r>
            <a:r>
              <a:rPr lang="en-US" sz="2000" dirty="0">
                <a:solidFill>
                  <a:schemeClr val="tx1"/>
                </a:solidFill>
                <a:latin typeface="Arial"/>
                <a:cs typeface="Arial"/>
              </a:rPr>
              <a:t> would travel “</a:t>
            </a:r>
            <a:r>
              <a:rPr lang="en-US" sz="2000" i="1" dirty="0">
                <a:solidFill>
                  <a:schemeClr val="tx1"/>
                </a:solidFill>
                <a:latin typeface="Arial"/>
                <a:cs typeface="Arial"/>
              </a:rPr>
              <a:t>Route </a:t>
            </a:r>
            <a:r>
              <a:rPr lang="en-US" sz="2000" i="1" dirty="0" err="1">
                <a:solidFill>
                  <a:schemeClr val="tx1"/>
                </a:solidFill>
                <a:latin typeface="Arial"/>
                <a:cs typeface="Arial"/>
              </a:rPr>
              <a:t>Peddie</a:t>
            </a:r>
            <a:r>
              <a:rPr lang="en-US" sz="2000" i="1" dirty="0">
                <a:solidFill>
                  <a:schemeClr val="tx1"/>
                </a:solidFill>
                <a:latin typeface="Arial"/>
                <a:cs typeface="Arial"/>
              </a:rPr>
              <a:t>” </a:t>
            </a:r>
            <a:r>
              <a:rPr lang="en-US" sz="2000" dirty="0">
                <a:solidFill>
                  <a:schemeClr val="tx1"/>
                </a:solidFill>
                <a:latin typeface="Arial"/>
                <a:cs typeface="Arial"/>
              </a:rPr>
              <a:t>at an SOA (</a:t>
            </a:r>
            <a:r>
              <a:rPr lang="en-US" sz="2000" i="1" dirty="0">
                <a:solidFill>
                  <a:schemeClr val="tx1"/>
                </a:solidFill>
                <a:latin typeface="Arial"/>
                <a:cs typeface="Arial"/>
              </a:rPr>
              <a:t>Speed of Advance</a:t>
            </a:r>
            <a:r>
              <a:rPr lang="en-US" sz="2000" dirty="0">
                <a:solidFill>
                  <a:schemeClr val="tx1"/>
                </a:solidFill>
                <a:latin typeface="Arial"/>
                <a:cs typeface="Arial"/>
              </a:rPr>
              <a:t>) of 15.7 knots per hour in order to complete an arrival at Leyte on the morning of Tuesday, 31 July.</a:t>
            </a:r>
          </a:p>
          <a:p>
            <a:endParaRPr lang="en-US" sz="1400" dirty="0">
              <a:solidFill>
                <a:schemeClr val="tx1"/>
              </a:solidFill>
              <a:latin typeface="Arial"/>
              <a:cs typeface="Arial"/>
            </a:endParaRPr>
          </a:p>
          <a:p>
            <a:r>
              <a:rPr lang="en-US" sz="2000" dirty="0">
                <a:solidFill>
                  <a:schemeClr val="tx1"/>
                </a:solidFill>
                <a:latin typeface="Arial"/>
                <a:cs typeface="Arial"/>
              </a:rPr>
              <a:t>He was advised to “</a:t>
            </a:r>
            <a:r>
              <a:rPr lang="en-US" altLang="ja-JP" sz="2000" dirty="0" err="1">
                <a:solidFill>
                  <a:schemeClr val="tx1"/>
                </a:solidFill>
                <a:latin typeface="Arial"/>
                <a:cs typeface="Arial"/>
              </a:rPr>
              <a:t>Zig</a:t>
            </a:r>
            <a:r>
              <a:rPr lang="en-US" altLang="ja-JP" sz="2000" dirty="0">
                <a:solidFill>
                  <a:schemeClr val="tx1"/>
                </a:solidFill>
                <a:latin typeface="Arial"/>
                <a:cs typeface="Arial"/>
              </a:rPr>
              <a:t> </a:t>
            </a:r>
            <a:r>
              <a:rPr lang="en-US" altLang="ja-JP" sz="2000" dirty="0" err="1">
                <a:solidFill>
                  <a:schemeClr val="tx1"/>
                </a:solidFill>
                <a:latin typeface="Arial"/>
                <a:cs typeface="Arial"/>
              </a:rPr>
              <a:t>Zag</a:t>
            </a:r>
            <a:r>
              <a:rPr lang="en-US" sz="2000" dirty="0">
                <a:solidFill>
                  <a:schemeClr val="tx1"/>
                </a:solidFill>
                <a:latin typeface="Arial"/>
                <a:cs typeface="Arial"/>
              </a:rPr>
              <a:t>”</a:t>
            </a:r>
            <a:r>
              <a:rPr lang="en-US" altLang="ja-JP" sz="2000" dirty="0">
                <a:solidFill>
                  <a:schemeClr val="tx1"/>
                </a:solidFill>
                <a:latin typeface="Arial"/>
                <a:cs typeface="Arial"/>
              </a:rPr>
              <a:t> the ship “At his discretion.</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Zigzagging was a defensive strategy in which the helmsman steered a ship back and forth at angles across the base course in order to throw off the calculations of enemy sub skippers attempting torpedo attacks.</a:t>
            </a:r>
            <a:endParaRPr lang="en-US" altLang="ja-JP" sz="2000" dirty="0">
              <a:solidFill>
                <a:schemeClr val="tx1"/>
              </a:solidFill>
              <a:latin typeface="Arial"/>
              <a:cs typeface="Arial"/>
            </a:endParaRPr>
          </a:p>
          <a:p>
            <a:endParaRPr lang="en-US" sz="1400" dirty="0">
              <a:solidFill>
                <a:schemeClr val="tx1"/>
              </a:solidFill>
              <a:latin typeface="Arial"/>
              <a:cs typeface="Arial"/>
            </a:endParaRPr>
          </a:p>
          <a:p>
            <a:r>
              <a:rPr lang="en-US" sz="2000" i="1" dirty="0">
                <a:solidFill>
                  <a:schemeClr val="tx1"/>
                </a:solidFill>
                <a:latin typeface="Arial"/>
                <a:cs typeface="Arial"/>
              </a:rPr>
              <a:t>Indy</a:t>
            </a:r>
            <a:r>
              <a:rPr lang="en-US" sz="2000" dirty="0">
                <a:solidFill>
                  <a:schemeClr val="tx1"/>
                </a:solidFill>
                <a:latin typeface="Arial"/>
                <a:cs typeface="Arial"/>
              </a:rPr>
              <a:t> departed Guam at 0900 </a:t>
            </a:r>
            <a:r>
              <a:rPr lang="en-US" sz="2000" dirty="0" err="1">
                <a:solidFill>
                  <a:schemeClr val="tx1"/>
                </a:solidFill>
                <a:latin typeface="Arial"/>
                <a:cs typeface="Arial"/>
              </a:rPr>
              <a:t>hrs</a:t>
            </a:r>
            <a:r>
              <a:rPr lang="en-US" sz="2000" dirty="0">
                <a:solidFill>
                  <a:schemeClr val="tx1"/>
                </a:solidFill>
                <a:latin typeface="Arial"/>
                <a:cs typeface="Arial"/>
              </a:rPr>
              <a:t> on Saturday, 28 July 1945.</a:t>
            </a:r>
          </a:p>
        </p:txBody>
      </p:sp>
      <p:sp>
        <p:nvSpPr>
          <p:cNvPr id="8" name="TextBox 7"/>
          <p:cNvSpPr txBox="1"/>
          <p:nvPr/>
        </p:nvSpPr>
        <p:spPr>
          <a:xfrm>
            <a:off x="2913620" y="685800"/>
            <a:ext cx="6361584" cy="646331"/>
          </a:xfrm>
          <a:prstGeom prst="rect">
            <a:avLst/>
          </a:prstGeom>
          <a:blipFill rotWithShape="1">
            <a:blip r:embed="rId3"/>
            <a:tile tx="0" ty="0" sx="100000" sy="100000" flip="none" algn="tl"/>
          </a:blipFill>
          <a:ln w="63500" cmpd="sng">
            <a:solidFill>
              <a:schemeClr val="accent5">
                <a:lumMod val="7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Underway from Guam to Leyte</a:t>
            </a:r>
            <a:endParaRPr lang="en-US" sz="4400" dirty="0">
              <a:ln>
                <a:solidFill>
                  <a:srgbClr val="000000"/>
                </a:solidFill>
              </a:ln>
              <a:solidFill>
                <a:srgbClr val="000000"/>
              </a:solidFill>
              <a:latin typeface="Garamond"/>
              <a:cs typeface="Garamond"/>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2236788" y="2127170"/>
            <a:ext cx="7715249" cy="412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Many of the crew chose to sleep topside for a few hours (</a:t>
            </a:r>
            <a:r>
              <a:rPr lang="en-US" sz="2000" i="1" dirty="0">
                <a:solidFill>
                  <a:schemeClr val="tx1"/>
                </a:solidFill>
                <a:latin typeface="Arial"/>
                <a:cs typeface="Arial"/>
              </a:rPr>
              <a:t>between their duty watches</a:t>
            </a:r>
            <a:r>
              <a:rPr lang="en-US" sz="2000" dirty="0">
                <a:solidFill>
                  <a:schemeClr val="tx1"/>
                </a:solidFill>
                <a:latin typeface="Arial"/>
                <a:cs typeface="Arial"/>
              </a:rPr>
              <a:t>) during the darkness of the night of 28 July.</a:t>
            </a:r>
          </a:p>
          <a:p>
            <a:endParaRPr lang="en-US" sz="1400" dirty="0">
              <a:solidFill>
                <a:schemeClr val="tx1"/>
              </a:solidFill>
              <a:latin typeface="Arial"/>
              <a:cs typeface="Arial"/>
            </a:endParaRPr>
          </a:p>
          <a:p>
            <a:r>
              <a:rPr lang="en-US" sz="2000" dirty="0">
                <a:solidFill>
                  <a:schemeClr val="tx1"/>
                </a:solidFill>
                <a:latin typeface="Arial"/>
                <a:cs typeface="Arial"/>
              </a:rPr>
              <a:t>The evening air was sweltering hot (</a:t>
            </a:r>
            <a:r>
              <a:rPr lang="en-US" sz="2000" i="1" dirty="0">
                <a:solidFill>
                  <a:schemeClr val="tx1"/>
                </a:solidFill>
                <a:latin typeface="Arial"/>
                <a:cs typeface="Arial"/>
              </a:rPr>
              <a:t>especially in confined sleeping compartments below deck</a:t>
            </a:r>
            <a:r>
              <a:rPr lang="en-US" sz="2000" dirty="0">
                <a:solidFill>
                  <a:schemeClr val="tx1"/>
                </a:solidFill>
                <a:latin typeface="Arial"/>
                <a:cs typeface="Arial"/>
              </a:rPr>
              <a:t>), so Captain </a:t>
            </a:r>
            <a:r>
              <a:rPr lang="en-US" sz="2000" dirty="0" err="1">
                <a:solidFill>
                  <a:schemeClr val="tx1"/>
                </a:solidFill>
                <a:latin typeface="Arial"/>
                <a:cs typeface="Arial"/>
              </a:rPr>
              <a:t>McVay</a:t>
            </a:r>
            <a:r>
              <a:rPr lang="en-US" sz="2000" dirty="0">
                <a:solidFill>
                  <a:schemeClr val="tx1"/>
                </a:solidFill>
                <a:latin typeface="Arial"/>
                <a:cs typeface="Arial"/>
              </a:rPr>
              <a:t> invited the crew at their discretion to sleep out under the stars on the main deck.</a:t>
            </a:r>
          </a:p>
          <a:p>
            <a:endParaRPr lang="en-US" sz="1400" dirty="0">
              <a:solidFill>
                <a:schemeClr val="tx1"/>
              </a:solidFill>
              <a:latin typeface="Arial"/>
              <a:cs typeface="Arial"/>
            </a:endParaRPr>
          </a:p>
          <a:p>
            <a:r>
              <a:rPr lang="en-US" sz="2000" dirty="0">
                <a:solidFill>
                  <a:schemeClr val="tx1"/>
                </a:solidFill>
                <a:latin typeface="Arial"/>
                <a:cs typeface="Arial"/>
              </a:rPr>
              <a:t>The crew awoke on Sunday morning (</a:t>
            </a:r>
            <a:r>
              <a:rPr lang="en-US" sz="2000" i="1" dirty="0">
                <a:solidFill>
                  <a:schemeClr val="tx1"/>
                </a:solidFill>
                <a:latin typeface="Arial"/>
                <a:cs typeface="Arial"/>
              </a:rPr>
              <a:t>29 July</a:t>
            </a:r>
            <a:r>
              <a:rPr lang="en-US" sz="2000" dirty="0">
                <a:solidFill>
                  <a:schemeClr val="tx1"/>
                </a:solidFill>
                <a:latin typeface="Arial"/>
                <a:cs typeface="Arial"/>
              </a:rPr>
              <a:t>) in anticipation of enjoying a relaxing day onboard (</a:t>
            </a:r>
            <a:r>
              <a:rPr lang="en-US" sz="2000" i="1" dirty="0">
                <a:solidFill>
                  <a:schemeClr val="tx1"/>
                </a:solidFill>
                <a:latin typeface="Arial"/>
                <a:cs typeface="Arial"/>
              </a:rPr>
              <a:t>church, meals, card games, et</a:t>
            </a:r>
            <a:r>
              <a:rPr lang="en-US" sz="2000" dirty="0">
                <a:solidFill>
                  <a:schemeClr val="tx1"/>
                </a:solidFill>
                <a:latin typeface="Arial"/>
                <a:cs typeface="Arial"/>
              </a:rPr>
              <a:t>c.).</a:t>
            </a:r>
          </a:p>
          <a:p>
            <a:endParaRPr lang="en-US" sz="1400" dirty="0">
              <a:solidFill>
                <a:schemeClr val="tx1"/>
              </a:solidFill>
              <a:latin typeface="Arial"/>
              <a:cs typeface="Arial"/>
            </a:endParaRPr>
          </a:p>
          <a:p>
            <a:r>
              <a:rPr lang="en-US" sz="2000" dirty="0">
                <a:solidFill>
                  <a:schemeClr val="tx1"/>
                </a:solidFill>
                <a:latin typeface="Arial"/>
                <a:cs typeface="Arial"/>
              </a:rPr>
              <a:t>The only exception were the six 4 hour time periods throughout the 24 hour day when pre-assigned crew members would be fulfilling </a:t>
            </a:r>
            <a:r>
              <a:rPr lang="en-US" sz="2000" dirty="0">
                <a:ln>
                  <a:solidFill>
                    <a:srgbClr val="000000"/>
                  </a:solidFill>
                </a:ln>
                <a:solidFill>
                  <a:srgbClr val="0000FF"/>
                </a:solidFill>
                <a:latin typeface="Arial"/>
                <a:cs typeface="Arial"/>
              </a:rPr>
              <a:t>US Navy Duty Watch </a:t>
            </a:r>
            <a:r>
              <a:rPr lang="en-US" sz="2000" dirty="0">
                <a:solidFill>
                  <a:schemeClr val="tx1"/>
                </a:solidFill>
                <a:latin typeface="Arial"/>
                <a:cs typeface="Arial"/>
              </a:rPr>
              <a:t>obligations (</a:t>
            </a:r>
            <a:r>
              <a:rPr lang="en-US" sz="2000" i="1" dirty="0">
                <a:solidFill>
                  <a:schemeClr val="tx1"/>
                </a:solidFill>
                <a:latin typeface="Arial"/>
                <a:cs typeface="Arial"/>
              </a:rPr>
              <a:t>standard US Navy protocol</a:t>
            </a:r>
            <a:r>
              <a:rPr lang="en-US" sz="2000" dirty="0">
                <a:solidFill>
                  <a:schemeClr val="tx1"/>
                </a:solidFill>
                <a:latin typeface="Arial"/>
                <a:cs typeface="Arial"/>
              </a:rPr>
              <a:t>). </a:t>
            </a:r>
          </a:p>
          <a:p>
            <a:endParaRPr lang="en-US" sz="2000" dirty="0">
              <a:solidFill>
                <a:schemeClr val="tx1"/>
              </a:solidFill>
              <a:latin typeface="Arial"/>
              <a:cs typeface="Arial"/>
            </a:endParaRPr>
          </a:p>
        </p:txBody>
      </p:sp>
      <p:sp>
        <p:nvSpPr>
          <p:cNvPr id="7" name="TextBox 6"/>
          <p:cNvSpPr txBox="1"/>
          <p:nvPr/>
        </p:nvSpPr>
        <p:spPr>
          <a:xfrm>
            <a:off x="3466539" y="609600"/>
            <a:ext cx="5255746" cy="646331"/>
          </a:xfrm>
          <a:prstGeom prst="rect">
            <a:avLst/>
          </a:prstGeom>
          <a:blipFill rotWithShape="1">
            <a:blip r:embed="rId3"/>
            <a:tile tx="0" ty="0" sx="100000" sy="100000" flip="none" algn="tl"/>
          </a:blipFill>
          <a:ln w="63500" cmpd="sng">
            <a:solidFill>
              <a:schemeClr val="accent5">
                <a:lumMod val="7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Out to Sea Routines</a:t>
            </a:r>
            <a:endParaRPr lang="en-US" sz="4400" dirty="0">
              <a:ln>
                <a:solidFill>
                  <a:srgbClr val="000000"/>
                </a:solidFill>
              </a:ln>
              <a:solidFill>
                <a:srgbClr val="000000"/>
              </a:solidFill>
              <a:latin typeface="Garamond"/>
              <a:cs typeface="Garamon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8"/>
          <p:cNvSpPr>
            <a:spLocks noChangeArrowheads="1"/>
          </p:cNvSpPr>
          <p:nvPr/>
        </p:nvSpPr>
        <p:spPr bwMode="auto">
          <a:xfrm>
            <a:off x="1979612" y="2286000"/>
            <a:ext cx="7886700"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During WW II (</a:t>
            </a:r>
            <a:r>
              <a:rPr lang="en-US" sz="2000" i="1" dirty="0">
                <a:solidFill>
                  <a:schemeClr val="tx1"/>
                </a:solidFill>
                <a:latin typeface="Arial"/>
                <a:cs typeface="Arial"/>
              </a:rPr>
              <a:t>and throughout subsequent years following WWII</a:t>
            </a:r>
            <a:r>
              <a:rPr lang="en-US" sz="2000" dirty="0">
                <a:solidFill>
                  <a:schemeClr val="tx1"/>
                </a:solidFill>
                <a:latin typeface="Arial"/>
                <a:cs typeface="Arial"/>
              </a:rPr>
              <a:t>)</a:t>
            </a:r>
            <a:r>
              <a:rPr lang="en-US" sz="2000" i="1" dirty="0">
                <a:solidFill>
                  <a:schemeClr val="tx1"/>
                </a:solidFill>
                <a:latin typeface="Arial"/>
                <a:cs typeface="Arial"/>
              </a:rPr>
              <a:t>, </a:t>
            </a:r>
            <a:r>
              <a:rPr lang="en-US" sz="2000" dirty="0">
                <a:solidFill>
                  <a:schemeClr val="tx1"/>
                </a:solidFill>
                <a:latin typeface="Arial"/>
                <a:cs typeface="Arial"/>
              </a:rPr>
              <a:t>standard US Navy Operating Procedures for large ships required ¼ of the crew (</a:t>
            </a:r>
            <a:r>
              <a:rPr lang="en-US" sz="2000" i="1" dirty="0">
                <a:solidFill>
                  <a:schemeClr val="tx1"/>
                </a:solidFill>
                <a:latin typeface="Arial"/>
                <a:cs typeface="Arial"/>
              </a:rPr>
              <a:t>at any point in time during a 24 hour period</a:t>
            </a:r>
            <a:r>
              <a:rPr lang="en-US" sz="2000" dirty="0">
                <a:solidFill>
                  <a:schemeClr val="tx1"/>
                </a:solidFill>
                <a:latin typeface="Arial"/>
                <a:cs typeface="Arial"/>
              </a:rPr>
              <a:t>) to be officially assigned </a:t>
            </a:r>
            <a:r>
              <a:rPr lang="en-US" sz="2000" dirty="0">
                <a:ln>
                  <a:solidFill>
                    <a:srgbClr val="000000"/>
                  </a:solidFill>
                </a:ln>
                <a:solidFill>
                  <a:srgbClr val="0000FF"/>
                </a:solidFill>
                <a:latin typeface="Arial"/>
                <a:cs typeface="Arial"/>
              </a:rPr>
              <a:t>Duty Watch </a:t>
            </a:r>
            <a:r>
              <a:rPr lang="en-US" sz="2000" dirty="0">
                <a:solidFill>
                  <a:schemeClr val="tx1"/>
                </a:solidFill>
                <a:latin typeface="Arial"/>
                <a:cs typeface="Arial"/>
              </a:rPr>
              <a:t>obligations for each established 4 hour shift.</a:t>
            </a:r>
          </a:p>
          <a:p>
            <a:endParaRPr lang="en-US" sz="1400" dirty="0">
              <a:solidFill>
                <a:schemeClr val="tx1"/>
              </a:solidFill>
              <a:latin typeface="Arial"/>
              <a:cs typeface="Arial"/>
            </a:endParaRPr>
          </a:p>
          <a:p>
            <a:endParaRPr lang="en-US" sz="1400" dirty="0">
              <a:solidFill>
                <a:schemeClr val="tx1"/>
              </a:solidFill>
              <a:latin typeface="Arial"/>
              <a:cs typeface="Arial"/>
            </a:endParaRPr>
          </a:p>
          <a:p>
            <a:r>
              <a:rPr lang="en-US" sz="2000" dirty="0">
                <a:solidFill>
                  <a:schemeClr val="tx1"/>
                </a:solidFill>
                <a:latin typeface="Arial"/>
                <a:cs typeface="Arial"/>
              </a:rPr>
              <a:t>In the minutes of time just prior to the end of a defined 4 hour shift period, a sailor (or marine) serving </a:t>
            </a:r>
            <a:r>
              <a:rPr lang="en-US" sz="2000" dirty="0">
                <a:ln>
                  <a:solidFill>
                    <a:srgbClr val="000000"/>
                  </a:solidFill>
                </a:ln>
                <a:solidFill>
                  <a:srgbClr val="0000FF"/>
                </a:solidFill>
                <a:latin typeface="Arial"/>
                <a:cs typeface="Arial"/>
              </a:rPr>
              <a:t>Duty Watch</a:t>
            </a:r>
            <a:r>
              <a:rPr lang="en-US" sz="2000" dirty="0">
                <a:solidFill>
                  <a:schemeClr val="tx1"/>
                </a:solidFill>
                <a:latin typeface="Arial"/>
                <a:cs typeface="Arial"/>
              </a:rPr>
              <a:t> would hand over the watch responsibilities to a previously assigned and scheduled replacement. </a:t>
            </a:r>
          </a:p>
          <a:p>
            <a:r>
              <a:rPr lang="en-US" sz="2000" dirty="0">
                <a:solidFill>
                  <a:schemeClr val="tx1"/>
                </a:solidFill>
                <a:latin typeface="Arial"/>
                <a:cs typeface="Arial"/>
              </a:rPr>
              <a:t> </a:t>
            </a:r>
          </a:p>
        </p:txBody>
      </p:sp>
      <p:sp>
        <p:nvSpPr>
          <p:cNvPr id="7" name="TextBox 6"/>
          <p:cNvSpPr txBox="1"/>
          <p:nvPr/>
        </p:nvSpPr>
        <p:spPr>
          <a:xfrm>
            <a:off x="3580794" y="838200"/>
            <a:ext cx="5027236" cy="646331"/>
          </a:xfrm>
          <a:prstGeom prst="rect">
            <a:avLst/>
          </a:prstGeom>
          <a:blipFill rotWithShape="1">
            <a:blip r:embed="rId3"/>
            <a:tile tx="0" ty="0" sx="100000" sy="100000" flip="none" algn="tl"/>
          </a:blipFill>
          <a:ln w="63500" cmpd="sng">
            <a:solidFill>
              <a:srgbClr val="000090"/>
            </a:solidFill>
          </a:ln>
        </p:spPr>
        <p:txBody>
          <a:bodyPr>
            <a:spAutoFit/>
          </a:bodyPr>
          <a:lstStyle/>
          <a:p>
            <a:pPr algn="ctr">
              <a:defRPr/>
            </a:pPr>
            <a:r>
              <a:rPr lang="en-US" sz="3600" dirty="0">
                <a:ln>
                  <a:solidFill>
                    <a:srgbClr val="000000"/>
                  </a:solidFill>
                </a:ln>
                <a:solidFill>
                  <a:srgbClr val="0000FF"/>
                </a:solidFill>
                <a:latin typeface="Garamond"/>
                <a:cs typeface="Garamond"/>
              </a:rPr>
              <a:t>US Navy Duty Watches</a:t>
            </a:r>
            <a:endParaRPr lang="en-US" sz="4400" dirty="0">
              <a:ln>
                <a:solidFill>
                  <a:srgbClr val="000000"/>
                </a:solidFill>
              </a:ln>
              <a:solidFill>
                <a:srgbClr val="0000FF"/>
              </a:solidFill>
              <a:latin typeface="Garamond"/>
              <a:cs typeface="Garamond"/>
            </a:endParaRPr>
          </a:p>
        </p:txBody>
      </p:sp>
    </p:spTree>
    <p:extLst>
      <p:ext uri="{BB962C8B-B14F-4D97-AF65-F5344CB8AC3E}">
        <p14:creationId xmlns:p14="http://schemas.microsoft.com/office/powerpoint/2010/main" val="45304428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62100" y="927100"/>
            <a:ext cx="9042400" cy="4991100"/>
          </a:xfrm>
          <a:prstGeom prst="rect">
            <a:avLst/>
          </a:prstGeom>
        </p:spPr>
      </p:pic>
    </p:spTree>
    <p:extLst>
      <p:ext uri="{BB962C8B-B14F-4D97-AF65-F5344CB8AC3E}">
        <p14:creationId xmlns:p14="http://schemas.microsoft.com/office/powerpoint/2010/main" val="283801154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6018" name="Rectangle 8"/>
          <p:cNvSpPr>
            <a:spLocks noChangeArrowheads="1"/>
          </p:cNvSpPr>
          <p:nvPr/>
        </p:nvSpPr>
        <p:spPr bwMode="auto">
          <a:xfrm>
            <a:off x="687120" y="1457327"/>
            <a:ext cx="10814586"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3600" i="1">
              <a:solidFill>
                <a:schemeClr val="tx1"/>
              </a:solidFill>
              <a:latin typeface="Garamond" charset="0"/>
              <a:cs typeface="Garamond" charset="0"/>
            </a:endParaRPr>
          </a:p>
          <a:p>
            <a:endParaRPr lang="en-US" sz="4400" i="1">
              <a:solidFill>
                <a:schemeClr val="tx1"/>
              </a:solidFill>
              <a:latin typeface="Garamond" charset="0"/>
              <a:cs typeface="Garamond" charset="0"/>
            </a:endParaRPr>
          </a:p>
        </p:txBody>
      </p:sp>
      <p:sp>
        <p:nvSpPr>
          <p:cNvPr id="5" name="Rectangle 8"/>
          <p:cNvSpPr>
            <a:spLocks noChangeArrowheads="1"/>
          </p:cNvSpPr>
          <p:nvPr/>
        </p:nvSpPr>
        <p:spPr bwMode="auto">
          <a:xfrm>
            <a:off x="1865312" y="2004060"/>
            <a:ext cx="8458200" cy="393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t>
            </a:r>
            <a:r>
              <a:rPr lang="en-US" sz="2000" b="1" dirty="0">
                <a:solidFill>
                  <a:srgbClr val="000090"/>
                </a:solidFill>
                <a:latin typeface="Arial"/>
                <a:cs typeface="Arial"/>
              </a:rPr>
              <a:t>The Bluejacket’s Manual</a:t>
            </a:r>
            <a:r>
              <a:rPr lang="en-US" sz="2000" dirty="0">
                <a:solidFill>
                  <a:schemeClr val="tx1"/>
                </a:solidFill>
                <a:latin typeface="Arial"/>
                <a:cs typeface="Arial"/>
              </a:rPr>
              <a:t>” is a sailor’s “</a:t>
            </a:r>
            <a:r>
              <a:rPr lang="en-US" sz="2000" i="1" dirty="0">
                <a:solidFill>
                  <a:schemeClr val="tx1"/>
                </a:solidFill>
                <a:latin typeface="Arial"/>
                <a:cs typeface="Arial"/>
              </a:rPr>
              <a:t>Guidebook</a:t>
            </a:r>
            <a:r>
              <a:rPr lang="en-US" sz="2000" dirty="0">
                <a:solidFill>
                  <a:schemeClr val="tx1"/>
                </a:solidFill>
                <a:latin typeface="Arial"/>
                <a:cs typeface="Arial"/>
              </a:rPr>
              <a:t>” which provides detailed information related to a sailor’s daily life. </a:t>
            </a:r>
          </a:p>
          <a:p>
            <a:endParaRPr lang="en-US" sz="1400" dirty="0">
              <a:solidFill>
                <a:schemeClr val="tx1"/>
              </a:solidFill>
              <a:latin typeface="Arial"/>
              <a:cs typeface="Arial"/>
            </a:endParaRPr>
          </a:p>
          <a:p>
            <a:r>
              <a:rPr lang="en-US" sz="2000" dirty="0">
                <a:solidFill>
                  <a:schemeClr val="tx1"/>
                </a:solidFill>
                <a:latin typeface="Arial"/>
                <a:cs typeface="Arial"/>
              </a:rPr>
              <a:t>Critical information about the duties of a “</a:t>
            </a:r>
            <a:r>
              <a:rPr lang="en-US" sz="2000" b="1" dirty="0">
                <a:solidFill>
                  <a:srgbClr val="000090"/>
                </a:solidFill>
                <a:latin typeface="Arial"/>
                <a:cs typeface="Arial"/>
              </a:rPr>
              <a:t>War Lookout</a:t>
            </a:r>
            <a:r>
              <a:rPr lang="en-US" sz="2000" dirty="0">
                <a:solidFill>
                  <a:schemeClr val="tx1"/>
                </a:solidFill>
                <a:latin typeface="Arial"/>
                <a:cs typeface="Arial"/>
              </a:rPr>
              <a:t>” (</a:t>
            </a:r>
            <a:r>
              <a:rPr lang="en-US" sz="2000" i="1" dirty="0">
                <a:solidFill>
                  <a:schemeClr val="tx1"/>
                </a:solidFill>
                <a:latin typeface="Arial"/>
                <a:cs typeface="Arial"/>
              </a:rPr>
              <a:t>so called during times of war</a:t>
            </a:r>
            <a:r>
              <a:rPr lang="en-US" sz="2000" dirty="0">
                <a:solidFill>
                  <a:schemeClr val="tx1"/>
                </a:solidFill>
                <a:latin typeface="Arial"/>
                <a:cs typeface="Arial"/>
              </a:rPr>
              <a:t>) were included in the </a:t>
            </a:r>
          </a:p>
          <a:p>
            <a:endParaRPr lang="en-US" sz="1200" dirty="0">
              <a:solidFill>
                <a:schemeClr val="tx1"/>
              </a:solidFill>
              <a:latin typeface="Arial"/>
              <a:cs typeface="Arial"/>
            </a:endParaRPr>
          </a:p>
          <a:p>
            <a:pPr algn="ctr"/>
            <a:r>
              <a:rPr lang="en-US" sz="2000" b="1" dirty="0">
                <a:solidFill>
                  <a:srgbClr val="000090"/>
                </a:solidFill>
                <a:latin typeface="Arial"/>
                <a:cs typeface="Arial"/>
              </a:rPr>
              <a:t>1943 Bluejacket’s Manual</a:t>
            </a:r>
          </a:p>
          <a:p>
            <a:pPr algn="ctr"/>
            <a:r>
              <a:rPr lang="en-US" sz="2000" b="1" dirty="0">
                <a:solidFill>
                  <a:srgbClr val="000090"/>
                </a:solidFill>
                <a:latin typeface="Arial"/>
                <a:cs typeface="Arial"/>
              </a:rPr>
              <a:t>11</a:t>
            </a:r>
            <a:r>
              <a:rPr lang="en-US" sz="2000" b="1" baseline="30000" dirty="0">
                <a:solidFill>
                  <a:srgbClr val="000090"/>
                </a:solidFill>
                <a:latin typeface="Arial"/>
                <a:cs typeface="Arial"/>
              </a:rPr>
              <a:t>th</a:t>
            </a:r>
            <a:r>
              <a:rPr lang="en-US" sz="2000" b="1" dirty="0">
                <a:solidFill>
                  <a:srgbClr val="000090"/>
                </a:solidFill>
                <a:latin typeface="Arial"/>
                <a:cs typeface="Arial"/>
              </a:rPr>
              <a:t> Edition</a:t>
            </a:r>
            <a:endParaRPr lang="en-US" sz="2000" dirty="0">
              <a:solidFill>
                <a:schemeClr val="tx1"/>
              </a:solidFill>
              <a:latin typeface="Arial"/>
              <a:cs typeface="Arial"/>
            </a:endParaRPr>
          </a:p>
          <a:p>
            <a:endParaRPr lang="en-US" sz="1200" dirty="0">
              <a:solidFill>
                <a:schemeClr val="tx1"/>
              </a:solidFill>
              <a:latin typeface="Arial"/>
              <a:cs typeface="Arial"/>
            </a:endParaRPr>
          </a:p>
          <a:p>
            <a:r>
              <a:rPr lang="en-US" sz="2000" dirty="0">
                <a:solidFill>
                  <a:schemeClr val="tx1"/>
                </a:solidFill>
                <a:latin typeface="Arial"/>
                <a:cs typeface="Arial"/>
              </a:rPr>
              <a:t>The last sentence in the Deck Seamanship Section of the manual states:</a:t>
            </a:r>
          </a:p>
          <a:p>
            <a:endParaRPr lang="en-US" sz="1200" dirty="0">
              <a:solidFill>
                <a:schemeClr val="tx1"/>
              </a:solidFill>
              <a:latin typeface="Arial"/>
              <a:cs typeface="Arial"/>
            </a:endParaRPr>
          </a:p>
          <a:p>
            <a:pPr>
              <a:tabLst>
                <a:tab pos="1546225" algn="l"/>
                <a:tab pos="1597025" algn="l"/>
              </a:tabLst>
            </a:pPr>
            <a:r>
              <a:rPr lang="en-US" sz="2000" b="1" dirty="0">
                <a:solidFill>
                  <a:srgbClr val="000090"/>
                </a:solidFill>
                <a:latin typeface="Arial"/>
                <a:cs typeface="Arial"/>
              </a:rPr>
              <a:t>                      “</a:t>
            </a:r>
            <a:r>
              <a:rPr lang="en-US" sz="2000" b="1" i="1" dirty="0">
                <a:solidFill>
                  <a:srgbClr val="000090"/>
                </a:solidFill>
                <a:latin typeface="Arial"/>
                <a:cs typeface="Arial"/>
              </a:rPr>
              <a:t>Nothing </a:t>
            </a:r>
            <a:r>
              <a:rPr lang="en-US" sz="2000" b="1" dirty="0">
                <a:solidFill>
                  <a:srgbClr val="000090"/>
                </a:solidFill>
                <a:latin typeface="Arial"/>
                <a:cs typeface="Arial"/>
              </a:rPr>
              <a:t>should be taken for granted and </a:t>
            </a:r>
          </a:p>
          <a:p>
            <a:r>
              <a:rPr lang="en-US" sz="2000" b="1" dirty="0">
                <a:solidFill>
                  <a:srgbClr val="000090"/>
                </a:solidFill>
                <a:latin typeface="Arial"/>
                <a:cs typeface="Arial"/>
              </a:rPr>
              <a:t>                         left unreported in a lookout’s sector.</a:t>
            </a:r>
            <a:r>
              <a:rPr lang="en-US" sz="2000" b="1" i="1" dirty="0">
                <a:solidFill>
                  <a:srgbClr val="000090"/>
                </a:solidFill>
                <a:latin typeface="Arial"/>
                <a:cs typeface="Arial"/>
              </a:rPr>
              <a:t>”</a:t>
            </a:r>
            <a:endParaRPr lang="en-US" sz="2000" b="1" dirty="0">
              <a:solidFill>
                <a:srgbClr val="000090"/>
              </a:solidFill>
              <a:latin typeface="Arial"/>
              <a:cs typeface="Arial"/>
            </a:endParaRPr>
          </a:p>
          <a:p>
            <a:r>
              <a:rPr lang="en-US" sz="2000" dirty="0">
                <a:solidFill>
                  <a:schemeClr val="tx1"/>
                </a:solidFill>
                <a:latin typeface="Arial"/>
                <a:cs typeface="Arial"/>
              </a:rPr>
              <a:t> </a:t>
            </a:r>
          </a:p>
        </p:txBody>
      </p:sp>
      <p:sp>
        <p:nvSpPr>
          <p:cNvPr id="7" name="TextBox 6"/>
          <p:cNvSpPr txBox="1"/>
          <p:nvPr/>
        </p:nvSpPr>
        <p:spPr>
          <a:xfrm>
            <a:off x="3580794" y="838200"/>
            <a:ext cx="5027236" cy="646331"/>
          </a:xfrm>
          <a:prstGeom prst="rect">
            <a:avLst/>
          </a:prstGeom>
          <a:blipFill rotWithShape="1">
            <a:blip r:embed="rId3"/>
            <a:tile tx="0" ty="0" sx="100000" sy="100000" flip="none" algn="tl"/>
          </a:blipFill>
          <a:ln w="63500" cmpd="sng">
            <a:solidFill>
              <a:srgbClr val="000090"/>
            </a:solidFill>
          </a:ln>
        </p:spPr>
        <p:txBody>
          <a:bodyPr>
            <a:spAutoFit/>
          </a:bodyPr>
          <a:lstStyle/>
          <a:p>
            <a:pPr algn="ctr">
              <a:defRPr/>
            </a:pPr>
            <a:r>
              <a:rPr lang="en-US" sz="3600" dirty="0">
                <a:ln>
                  <a:solidFill>
                    <a:srgbClr val="000000"/>
                  </a:solidFill>
                </a:ln>
                <a:solidFill>
                  <a:srgbClr val="0000FF"/>
                </a:solidFill>
                <a:latin typeface="Garamond"/>
                <a:cs typeface="Garamond"/>
              </a:rPr>
              <a:t>“War Lookout” Watches</a:t>
            </a:r>
            <a:endParaRPr lang="en-US" sz="4400" dirty="0">
              <a:ln>
                <a:solidFill>
                  <a:srgbClr val="000000"/>
                </a:solidFill>
              </a:ln>
              <a:solidFill>
                <a:srgbClr val="0000FF"/>
              </a:solidFill>
              <a:latin typeface="Garamond"/>
              <a:cs typeface="Garamond"/>
            </a:endParaRPr>
          </a:p>
        </p:txBody>
      </p:sp>
    </p:spTree>
    <p:extLst>
      <p:ext uri="{BB962C8B-B14F-4D97-AF65-F5344CB8AC3E}">
        <p14:creationId xmlns:p14="http://schemas.microsoft.com/office/powerpoint/2010/main" val="38717232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 calcmode="lin" valueType="num">
                                      <p:cBhvr>
                                        <p:cTn id="7"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8" dur="500" fill="hold"/>
                                        <p:tgtEl>
                                          <p:spTgt spid="5">
                                            <p:txEl>
                                              <p:pRg st="9" end="9"/>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anim calcmode="lin" valueType="num">
                                      <p:cBhvr>
                                        <p:cTn id="11"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6018" name="Rectangle 8"/>
          <p:cNvSpPr>
            <a:spLocks noChangeArrowheads="1"/>
          </p:cNvSpPr>
          <p:nvPr/>
        </p:nvSpPr>
        <p:spPr bwMode="auto">
          <a:xfrm>
            <a:off x="687120" y="1457327"/>
            <a:ext cx="10814586"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3600" i="1">
              <a:solidFill>
                <a:schemeClr val="tx1"/>
              </a:solidFill>
              <a:latin typeface="Garamond" charset="0"/>
              <a:cs typeface="Garamond" charset="0"/>
            </a:endParaRPr>
          </a:p>
          <a:p>
            <a:endParaRPr lang="en-US" sz="4400" i="1">
              <a:solidFill>
                <a:schemeClr val="tx1"/>
              </a:solidFill>
              <a:latin typeface="Garamond" charset="0"/>
              <a:cs typeface="Garamond" charset="0"/>
            </a:endParaRPr>
          </a:p>
        </p:txBody>
      </p:sp>
      <p:sp>
        <p:nvSpPr>
          <p:cNvPr id="5" name="Rectangle 8"/>
          <p:cNvSpPr>
            <a:spLocks noChangeArrowheads="1"/>
          </p:cNvSpPr>
          <p:nvPr/>
        </p:nvSpPr>
        <p:spPr bwMode="auto">
          <a:xfrm>
            <a:off x="1636712" y="2133601"/>
            <a:ext cx="8915400"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a:solidFill>
                  <a:srgbClr val="000090"/>
                </a:solidFill>
                <a:latin typeface="Arial"/>
                <a:cs typeface="Arial"/>
              </a:rPr>
              <a:t>War Lookout Stations </a:t>
            </a:r>
            <a:r>
              <a:rPr lang="en-US" sz="2000" dirty="0">
                <a:solidFill>
                  <a:schemeClr val="tx1"/>
                </a:solidFill>
                <a:latin typeface="Arial"/>
                <a:cs typeface="Arial"/>
              </a:rPr>
              <a:t>aboard a US Navy Ship were defined by dividing the 360 degrees of bearing arc into “</a:t>
            </a:r>
            <a:r>
              <a:rPr lang="en-US" sz="2000" b="1" dirty="0">
                <a:solidFill>
                  <a:srgbClr val="000090"/>
                </a:solidFill>
                <a:latin typeface="Arial"/>
                <a:cs typeface="Arial"/>
              </a:rPr>
              <a:t>Sectors</a:t>
            </a:r>
            <a:r>
              <a:rPr lang="en-US" sz="2000" dirty="0">
                <a:solidFill>
                  <a:schemeClr val="tx1"/>
                </a:solidFill>
                <a:latin typeface="Arial"/>
                <a:cs typeface="Arial"/>
              </a:rPr>
              <a:t>” (usually 16).</a:t>
            </a:r>
          </a:p>
          <a:p>
            <a:endParaRPr lang="en-US" sz="2000" dirty="0">
              <a:solidFill>
                <a:schemeClr val="tx1"/>
              </a:solidFill>
              <a:latin typeface="Arial"/>
              <a:cs typeface="Arial"/>
            </a:endParaRPr>
          </a:p>
          <a:p>
            <a:r>
              <a:rPr lang="en-US" sz="2000" dirty="0">
                <a:solidFill>
                  <a:schemeClr val="tx1"/>
                </a:solidFill>
                <a:latin typeface="Arial"/>
                <a:cs typeface="Arial"/>
              </a:rPr>
              <a:t>Each </a:t>
            </a:r>
            <a:r>
              <a:rPr lang="en-US" sz="2000" b="1" dirty="0">
                <a:solidFill>
                  <a:srgbClr val="000090"/>
                </a:solidFill>
                <a:latin typeface="Arial"/>
                <a:cs typeface="Arial"/>
              </a:rPr>
              <a:t>Sector</a:t>
            </a:r>
            <a:r>
              <a:rPr lang="en-US" sz="2000" dirty="0">
                <a:solidFill>
                  <a:schemeClr val="tx1"/>
                </a:solidFill>
                <a:latin typeface="Arial"/>
                <a:cs typeface="Arial"/>
              </a:rPr>
              <a:t> was 22 ½ degrees of arc width </a:t>
            </a:r>
            <a:r>
              <a:rPr lang="en-US" sz="2000" i="1" dirty="0">
                <a:solidFill>
                  <a:schemeClr val="tx1"/>
                </a:solidFill>
                <a:latin typeface="Arial"/>
                <a:cs typeface="Arial"/>
              </a:rPr>
              <a:t>(22.5 x 16 = 360 degrees).</a:t>
            </a:r>
            <a:endParaRPr lang="en-US" sz="2000" dirty="0">
              <a:solidFill>
                <a:schemeClr val="tx1"/>
              </a:solidFill>
              <a:latin typeface="Arial"/>
              <a:cs typeface="Arial"/>
            </a:endParaRPr>
          </a:p>
          <a:p>
            <a:endParaRPr lang="en-US" sz="2000" dirty="0">
              <a:solidFill>
                <a:schemeClr val="tx1"/>
              </a:solidFill>
              <a:latin typeface="Arial"/>
              <a:cs typeface="Arial"/>
            </a:endParaRPr>
          </a:p>
          <a:p>
            <a:r>
              <a:rPr lang="en-US" sz="2000" dirty="0">
                <a:solidFill>
                  <a:schemeClr val="tx1"/>
                </a:solidFill>
                <a:latin typeface="Arial"/>
                <a:cs typeface="Arial"/>
              </a:rPr>
              <a:t>During </a:t>
            </a:r>
            <a:r>
              <a:rPr lang="en-US" sz="2000" b="1" dirty="0">
                <a:solidFill>
                  <a:srgbClr val="000090"/>
                </a:solidFill>
                <a:latin typeface="Arial"/>
                <a:cs typeface="Arial"/>
              </a:rPr>
              <a:t>WW II</a:t>
            </a:r>
            <a:r>
              <a:rPr lang="en-US" sz="2000" dirty="0">
                <a:solidFill>
                  <a:schemeClr val="tx1"/>
                </a:solidFill>
                <a:latin typeface="Arial"/>
                <a:cs typeface="Arial"/>
              </a:rPr>
              <a:t>, there were </a:t>
            </a:r>
            <a:r>
              <a:rPr lang="en-US" sz="2000" b="1" dirty="0">
                <a:solidFill>
                  <a:srgbClr val="000090"/>
                </a:solidFill>
                <a:latin typeface="Arial"/>
                <a:cs typeface="Arial"/>
              </a:rPr>
              <a:t>Three (3)</a:t>
            </a:r>
            <a:r>
              <a:rPr lang="en-US" sz="2000" dirty="0">
                <a:solidFill>
                  <a:schemeClr val="tx1"/>
                </a:solidFill>
                <a:latin typeface="Arial"/>
                <a:cs typeface="Arial"/>
              </a:rPr>
              <a:t> </a:t>
            </a:r>
            <a:r>
              <a:rPr lang="en-US" sz="2000" b="1" dirty="0">
                <a:solidFill>
                  <a:srgbClr val="000090"/>
                </a:solidFill>
                <a:latin typeface="Arial"/>
                <a:cs typeface="Arial"/>
              </a:rPr>
              <a:t>War Lookouts </a:t>
            </a:r>
            <a:r>
              <a:rPr lang="en-US" sz="2000" dirty="0">
                <a:solidFill>
                  <a:schemeClr val="tx1"/>
                </a:solidFill>
                <a:latin typeface="Arial"/>
                <a:cs typeface="Arial"/>
              </a:rPr>
              <a:t>assigned to each </a:t>
            </a:r>
            <a:r>
              <a:rPr lang="en-US" sz="2000" b="1" dirty="0">
                <a:solidFill>
                  <a:srgbClr val="000090"/>
                </a:solidFill>
                <a:latin typeface="Arial"/>
                <a:cs typeface="Arial"/>
              </a:rPr>
              <a:t>Sector</a:t>
            </a:r>
            <a:r>
              <a:rPr lang="en-US" sz="2000" dirty="0">
                <a:solidFill>
                  <a:schemeClr val="tx1"/>
                </a:solidFill>
                <a:latin typeface="Arial"/>
                <a:cs typeface="Arial"/>
              </a:rPr>
              <a:t>:</a:t>
            </a:r>
          </a:p>
          <a:p>
            <a:endParaRPr lang="en-US" sz="2000" dirty="0">
              <a:solidFill>
                <a:schemeClr val="tx1"/>
              </a:solidFill>
              <a:latin typeface="Arial"/>
              <a:cs typeface="Arial"/>
            </a:endParaRPr>
          </a:p>
          <a:p>
            <a:pPr algn="ctr"/>
            <a:r>
              <a:rPr lang="en-US" sz="2000" b="1" dirty="0">
                <a:solidFill>
                  <a:srgbClr val="000090"/>
                </a:solidFill>
                <a:latin typeface="Arial"/>
                <a:cs typeface="Arial"/>
              </a:rPr>
              <a:t>Water Lookout </a:t>
            </a:r>
            <a:r>
              <a:rPr lang="en-US" sz="2000" dirty="0">
                <a:solidFill>
                  <a:schemeClr val="tx1"/>
                </a:solidFill>
                <a:latin typeface="Arial"/>
                <a:cs typeface="Arial"/>
              </a:rPr>
              <a:t>(</a:t>
            </a:r>
            <a:r>
              <a:rPr lang="en-US" sz="2000" i="1" dirty="0">
                <a:solidFill>
                  <a:schemeClr val="tx1"/>
                </a:solidFill>
                <a:latin typeface="Arial"/>
                <a:cs typeface="Arial"/>
              </a:rPr>
              <a:t>for Submarines</a:t>
            </a:r>
            <a:r>
              <a:rPr lang="en-US" sz="2000" dirty="0">
                <a:solidFill>
                  <a:schemeClr val="tx1"/>
                </a:solidFill>
                <a:latin typeface="Arial"/>
                <a:cs typeface="Arial"/>
              </a:rPr>
              <a:t>)</a:t>
            </a:r>
          </a:p>
          <a:p>
            <a:pPr algn="ctr"/>
            <a:r>
              <a:rPr lang="en-US" sz="2000" b="1" dirty="0">
                <a:solidFill>
                  <a:srgbClr val="000090"/>
                </a:solidFill>
                <a:latin typeface="Arial"/>
                <a:cs typeface="Arial"/>
              </a:rPr>
              <a:t>Horizon Lookout </a:t>
            </a:r>
            <a:r>
              <a:rPr lang="en-US" sz="2000" dirty="0">
                <a:solidFill>
                  <a:schemeClr val="tx1"/>
                </a:solidFill>
                <a:latin typeface="Arial"/>
                <a:cs typeface="Arial"/>
              </a:rPr>
              <a:t>(</a:t>
            </a:r>
            <a:r>
              <a:rPr lang="en-US" sz="2000" i="1" dirty="0">
                <a:solidFill>
                  <a:schemeClr val="tx1"/>
                </a:solidFill>
                <a:latin typeface="Arial"/>
                <a:cs typeface="Arial"/>
              </a:rPr>
              <a:t>for Ships</a:t>
            </a:r>
            <a:r>
              <a:rPr lang="en-US" sz="2000" dirty="0">
                <a:solidFill>
                  <a:schemeClr val="tx1"/>
                </a:solidFill>
                <a:latin typeface="Arial"/>
                <a:cs typeface="Arial"/>
              </a:rPr>
              <a:t>)</a:t>
            </a:r>
          </a:p>
          <a:p>
            <a:pPr algn="ctr"/>
            <a:r>
              <a:rPr lang="en-US" sz="2000" b="1" dirty="0">
                <a:solidFill>
                  <a:srgbClr val="000090"/>
                </a:solidFill>
                <a:latin typeface="Arial"/>
                <a:cs typeface="Arial"/>
              </a:rPr>
              <a:t>Sky Lookout </a:t>
            </a:r>
            <a:r>
              <a:rPr lang="en-US" sz="2000" dirty="0">
                <a:solidFill>
                  <a:schemeClr val="tx1"/>
                </a:solidFill>
                <a:latin typeface="Arial"/>
                <a:cs typeface="Arial"/>
              </a:rPr>
              <a:t>(</a:t>
            </a:r>
            <a:r>
              <a:rPr lang="en-US" sz="2000" i="1" dirty="0">
                <a:solidFill>
                  <a:schemeClr val="tx1"/>
                </a:solidFill>
                <a:latin typeface="Arial"/>
                <a:cs typeface="Arial"/>
              </a:rPr>
              <a:t>for Planes</a:t>
            </a:r>
            <a:r>
              <a:rPr lang="en-US" sz="2000" dirty="0">
                <a:solidFill>
                  <a:schemeClr val="tx1"/>
                </a:solidFill>
                <a:latin typeface="Arial"/>
                <a:cs typeface="Arial"/>
              </a:rPr>
              <a:t>)</a:t>
            </a:r>
          </a:p>
        </p:txBody>
      </p:sp>
      <p:sp>
        <p:nvSpPr>
          <p:cNvPr id="7" name="TextBox 6"/>
          <p:cNvSpPr txBox="1"/>
          <p:nvPr/>
        </p:nvSpPr>
        <p:spPr>
          <a:xfrm>
            <a:off x="2436812" y="838200"/>
            <a:ext cx="7315200"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dirty="0">
                <a:ln>
                  <a:solidFill>
                    <a:srgbClr val="000000"/>
                  </a:solidFill>
                </a:ln>
                <a:solidFill>
                  <a:srgbClr val="0000FF"/>
                </a:solidFill>
                <a:latin typeface="Garamond"/>
                <a:cs typeface="Garamond"/>
              </a:rPr>
              <a:t>“War Lookout” Stations and Sectors</a:t>
            </a:r>
            <a:endParaRPr lang="en-US" sz="4400" dirty="0">
              <a:ln>
                <a:solidFill>
                  <a:srgbClr val="000000"/>
                </a:solidFill>
              </a:ln>
              <a:solidFill>
                <a:srgbClr val="0000FF"/>
              </a:solidFill>
              <a:latin typeface="Garamond"/>
              <a:cs typeface="Garamond"/>
            </a:endParaRPr>
          </a:p>
        </p:txBody>
      </p:sp>
    </p:spTree>
    <p:extLst>
      <p:ext uri="{BB962C8B-B14F-4D97-AF65-F5344CB8AC3E}">
        <p14:creationId xmlns:p14="http://schemas.microsoft.com/office/powerpoint/2010/main" val="383607378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6018" name="Rectangle 8"/>
          <p:cNvSpPr>
            <a:spLocks noChangeArrowheads="1"/>
          </p:cNvSpPr>
          <p:nvPr/>
        </p:nvSpPr>
        <p:spPr bwMode="auto">
          <a:xfrm>
            <a:off x="687120" y="1457327"/>
            <a:ext cx="10814586"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3600" i="1">
              <a:solidFill>
                <a:schemeClr val="tx1"/>
              </a:solidFill>
              <a:latin typeface="Garamond" charset="0"/>
              <a:cs typeface="Garamond" charset="0"/>
            </a:endParaRPr>
          </a:p>
          <a:p>
            <a:endParaRPr lang="en-US" sz="4400" i="1">
              <a:solidFill>
                <a:schemeClr val="tx1"/>
              </a:solidFill>
              <a:latin typeface="Garamond" charset="0"/>
              <a:cs typeface="Garamond" charset="0"/>
            </a:endParaRPr>
          </a:p>
        </p:txBody>
      </p:sp>
      <p:sp>
        <p:nvSpPr>
          <p:cNvPr id="5" name="Rectangle 8"/>
          <p:cNvSpPr>
            <a:spLocks noChangeArrowheads="1"/>
          </p:cNvSpPr>
          <p:nvPr/>
        </p:nvSpPr>
        <p:spPr bwMode="auto">
          <a:xfrm>
            <a:off x="1370012" y="2163901"/>
            <a:ext cx="9448800"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 </a:t>
            </a:r>
            <a:r>
              <a:rPr lang="en-US" sz="2000" b="1" dirty="0">
                <a:solidFill>
                  <a:srgbClr val="000090"/>
                </a:solidFill>
                <a:latin typeface="Arial"/>
                <a:cs typeface="Arial"/>
              </a:rPr>
              <a:t>Water Lookout </a:t>
            </a:r>
            <a:r>
              <a:rPr lang="en-US" sz="2000" dirty="0">
                <a:solidFill>
                  <a:schemeClr val="tx1"/>
                </a:solidFill>
                <a:latin typeface="Arial"/>
                <a:cs typeface="Arial"/>
              </a:rPr>
              <a:t>had the responsibility of visually searching his assigned ocean </a:t>
            </a:r>
            <a:r>
              <a:rPr lang="en-US" sz="2000" b="1" dirty="0">
                <a:solidFill>
                  <a:srgbClr val="000090"/>
                </a:solidFill>
                <a:latin typeface="Arial"/>
                <a:cs typeface="Arial"/>
              </a:rPr>
              <a:t>Sector</a:t>
            </a:r>
            <a:r>
              <a:rPr lang="en-US" sz="2000" i="1" dirty="0">
                <a:solidFill>
                  <a:schemeClr val="tx1"/>
                </a:solidFill>
                <a:latin typeface="Arial"/>
                <a:cs typeface="Arial"/>
              </a:rPr>
              <a:t> to </a:t>
            </a:r>
            <a:r>
              <a:rPr lang="en-US" sz="2000" dirty="0">
                <a:solidFill>
                  <a:schemeClr val="tx1"/>
                </a:solidFill>
                <a:latin typeface="Arial"/>
                <a:cs typeface="Arial"/>
              </a:rPr>
              <a:t>spot an enemy submarine on the surface!</a:t>
            </a:r>
          </a:p>
          <a:p>
            <a:endParaRPr lang="en-US" sz="2000" dirty="0">
              <a:solidFill>
                <a:schemeClr val="tx1"/>
              </a:solidFill>
              <a:latin typeface="Arial"/>
              <a:cs typeface="Arial"/>
            </a:endParaRPr>
          </a:p>
          <a:p>
            <a:r>
              <a:rPr lang="en-US" sz="2000" dirty="0">
                <a:solidFill>
                  <a:schemeClr val="tx1"/>
                </a:solidFill>
                <a:latin typeface="Arial"/>
                <a:cs typeface="Arial"/>
              </a:rPr>
              <a:t>This was especially important onboard </a:t>
            </a:r>
            <a:r>
              <a:rPr lang="en-US" sz="2000" i="1" dirty="0">
                <a:solidFill>
                  <a:schemeClr val="tx1"/>
                </a:solidFill>
                <a:latin typeface="Arial"/>
                <a:cs typeface="Arial"/>
              </a:rPr>
              <a:t>Indy</a:t>
            </a:r>
            <a:r>
              <a:rPr lang="en-US" sz="2000" dirty="0">
                <a:solidFill>
                  <a:schemeClr val="tx1"/>
                </a:solidFill>
                <a:latin typeface="Arial"/>
                <a:cs typeface="Arial"/>
              </a:rPr>
              <a:t> since the ship was NOT equipped with Sonar (</a:t>
            </a:r>
            <a:r>
              <a:rPr lang="en-US" sz="2000" i="1" dirty="0">
                <a:solidFill>
                  <a:schemeClr val="tx1"/>
                </a:solidFill>
                <a:latin typeface="Arial"/>
                <a:cs typeface="Arial"/>
              </a:rPr>
              <a:t>used to detect submerged submarines</a:t>
            </a:r>
            <a:r>
              <a:rPr lang="en-US" sz="2000" dirty="0">
                <a:solidFill>
                  <a:schemeClr val="tx1"/>
                </a:solidFill>
                <a:latin typeface="Arial"/>
                <a:cs typeface="Arial"/>
              </a:rPr>
              <a:t>) and her radar was also ineffective against submerged subs.</a:t>
            </a:r>
          </a:p>
          <a:p>
            <a:endParaRPr lang="en-US" sz="2000" dirty="0">
              <a:solidFill>
                <a:schemeClr val="tx1"/>
              </a:solidFill>
              <a:latin typeface="Arial"/>
              <a:cs typeface="Arial"/>
            </a:endParaRPr>
          </a:p>
          <a:p>
            <a:r>
              <a:rPr lang="en-US" sz="2000" dirty="0">
                <a:solidFill>
                  <a:schemeClr val="tx1"/>
                </a:solidFill>
                <a:latin typeface="Arial"/>
                <a:cs typeface="Arial"/>
              </a:rPr>
              <a:t>It was also important on </a:t>
            </a:r>
            <a:r>
              <a:rPr lang="en-US" sz="2000" i="1" dirty="0">
                <a:solidFill>
                  <a:schemeClr val="tx1"/>
                </a:solidFill>
                <a:latin typeface="Arial"/>
                <a:cs typeface="Arial"/>
              </a:rPr>
              <a:t>Indy</a:t>
            </a:r>
            <a:r>
              <a:rPr lang="en-US" sz="2000" dirty="0">
                <a:solidFill>
                  <a:schemeClr val="tx1"/>
                </a:solidFill>
                <a:latin typeface="Arial"/>
                <a:cs typeface="Arial"/>
              </a:rPr>
              <a:t>’s voyage from Guam to Leyte as she was traveling alone and without having the protection of an accompanying ship (</a:t>
            </a:r>
            <a:r>
              <a:rPr lang="en-US" sz="2000" i="1" dirty="0">
                <a:solidFill>
                  <a:schemeClr val="tx1"/>
                </a:solidFill>
                <a:latin typeface="Arial"/>
                <a:cs typeface="Arial"/>
              </a:rPr>
              <a:t>typically a Destroyer Esc</a:t>
            </a:r>
            <a:r>
              <a:rPr lang="en-US" sz="2000" dirty="0">
                <a:solidFill>
                  <a:schemeClr val="tx1"/>
                </a:solidFill>
                <a:latin typeface="Arial"/>
                <a:cs typeface="Arial"/>
              </a:rPr>
              <a:t>ort).</a:t>
            </a:r>
          </a:p>
        </p:txBody>
      </p:sp>
      <p:sp>
        <p:nvSpPr>
          <p:cNvPr id="7" name="TextBox 6"/>
          <p:cNvSpPr txBox="1"/>
          <p:nvPr/>
        </p:nvSpPr>
        <p:spPr>
          <a:xfrm>
            <a:off x="2627312" y="685800"/>
            <a:ext cx="6934200"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i="1" dirty="0">
                <a:ln>
                  <a:solidFill>
                    <a:srgbClr val="000000"/>
                  </a:solidFill>
                </a:ln>
                <a:solidFill>
                  <a:srgbClr val="0000FF"/>
                </a:solidFill>
                <a:latin typeface="Garamond"/>
                <a:cs typeface="Garamond"/>
              </a:rPr>
              <a:t> </a:t>
            </a:r>
            <a:r>
              <a:rPr lang="en-US" sz="3600" dirty="0">
                <a:ln>
                  <a:solidFill>
                    <a:srgbClr val="000000"/>
                  </a:solidFill>
                </a:ln>
                <a:solidFill>
                  <a:srgbClr val="0000FF"/>
                </a:solidFill>
                <a:latin typeface="Garamond"/>
                <a:cs typeface="Garamond"/>
              </a:rPr>
              <a:t>“Water Lookout” Responsibilities</a:t>
            </a:r>
            <a:endParaRPr lang="en-US" sz="4400" dirty="0">
              <a:ln>
                <a:solidFill>
                  <a:srgbClr val="000000"/>
                </a:solidFill>
              </a:ln>
              <a:solidFill>
                <a:srgbClr val="0000FF"/>
              </a:solidFill>
              <a:latin typeface="Garamond"/>
              <a:cs typeface="Garamond"/>
            </a:endParaRPr>
          </a:p>
        </p:txBody>
      </p:sp>
    </p:spTree>
    <p:extLst>
      <p:ext uri="{BB962C8B-B14F-4D97-AF65-F5344CB8AC3E}">
        <p14:creationId xmlns:p14="http://schemas.microsoft.com/office/powerpoint/2010/main" val="54239424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513667" y="457201"/>
            <a:ext cx="7161491"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dirty="0">
                <a:ln>
                  <a:solidFill>
                    <a:srgbClr val="000000"/>
                  </a:solidFill>
                </a:ln>
                <a:solidFill>
                  <a:srgbClr val="0000FF"/>
                </a:solidFill>
                <a:latin typeface="Garamond"/>
                <a:cs typeface="Garamond"/>
              </a:rPr>
              <a:t>Duty Watch Period 6 </a:t>
            </a:r>
            <a:r>
              <a:rPr lang="mr-IN" sz="3600" dirty="0">
                <a:ln>
                  <a:solidFill>
                    <a:srgbClr val="000000"/>
                  </a:solidFill>
                </a:ln>
                <a:solidFill>
                  <a:srgbClr val="0000FF"/>
                </a:solidFill>
                <a:latin typeface="Garamond"/>
                <a:cs typeface="Garamond"/>
              </a:rPr>
              <a:t>–</a:t>
            </a:r>
            <a:r>
              <a:rPr lang="en-US" sz="3600" dirty="0">
                <a:ln>
                  <a:solidFill>
                    <a:srgbClr val="000000"/>
                  </a:solidFill>
                </a:ln>
                <a:solidFill>
                  <a:srgbClr val="0000FF"/>
                </a:solidFill>
                <a:latin typeface="Garamond"/>
                <a:cs typeface="Garamond"/>
              </a:rPr>
              <a:t> 29 July 1945</a:t>
            </a:r>
            <a:endParaRPr lang="en-US" sz="4400" dirty="0">
              <a:ln>
                <a:solidFill>
                  <a:srgbClr val="000000"/>
                </a:solidFill>
              </a:ln>
              <a:solidFill>
                <a:srgbClr val="0000FF"/>
              </a:solidFill>
              <a:latin typeface="Garamond"/>
              <a:cs typeface="Garamond"/>
            </a:endParaRPr>
          </a:p>
        </p:txBody>
      </p:sp>
      <p:sp>
        <p:nvSpPr>
          <p:cNvPr id="12" name="Rectangle 8"/>
          <p:cNvSpPr>
            <a:spLocks noChangeArrowheads="1"/>
          </p:cNvSpPr>
          <p:nvPr/>
        </p:nvSpPr>
        <p:spPr bwMode="auto">
          <a:xfrm>
            <a:off x="1636712" y="1600200"/>
            <a:ext cx="8915400" cy="446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Hundreds of crew members were again sleeping topside during the hot dark night hours of </a:t>
            </a:r>
            <a:r>
              <a:rPr lang="en-US" sz="2000" dirty="0">
                <a:ln>
                  <a:solidFill>
                    <a:srgbClr val="000000"/>
                  </a:solidFill>
                </a:ln>
                <a:solidFill>
                  <a:srgbClr val="0000FF"/>
                </a:solidFill>
                <a:latin typeface="Arial"/>
                <a:cs typeface="Arial"/>
              </a:rPr>
              <a:t>Duty Watch Period 6</a:t>
            </a:r>
            <a:r>
              <a:rPr lang="en-US" sz="2000" i="1" dirty="0">
                <a:ln>
                  <a:solidFill>
                    <a:srgbClr val="000000"/>
                  </a:solidFill>
                </a:ln>
                <a:solidFill>
                  <a:srgbClr val="0000FF"/>
                </a:solidFill>
                <a:latin typeface="Arial"/>
                <a:cs typeface="Arial"/>
              </a:rPr>
              <a:t> </a:t>
            </a:r>
            <a:r>
              <a:rPr lang="en-US" sz="2000" dirty="0">
                <a:solidFill>
                  <a:schemeClr val="tx1"/>
                </a:solidFill>
                <a:latin typeface="Arial"/>
                <a:cs typeface="Arial"/>
              </a:rPr>
              <a:t>on 29 July.</a:t>
            </a:r>
          </a:p>
          <a:p>
            <a:endParaRPr lang="en-US" sz="1100" dirty="0">
              <a:solidFill>
                <a:schemeClr val="tx1"/>
              </a:solidFill>
              <a:latin typeface="Arial"/>
              <a:cs typeface="Arial"/>
            </a:endParaRPr>
          </a:p>
          <a:p>
            <a:r>
              <a:rPr lang="en-US" sz="2000" dirty="0">
                <a:solidFill>
                  <a:schemeClr val="tx1"/>
                </a:solidFill>
                <a:latin typeface="Arial"/>
                <a:cs typeface="Arial"/>
              </a:rPr>
              <a:t>As the evening progressed, there was an overcast sky with pitch black visibility.</a:t>
            </a:r>
          </a:p>
          <a:p>
            <a:endParaRPr lang="en-US" sz="1100" dirty="0">
              <a:solidFill>
                <a:schemeClr val="tx1"/>
              </a:solidFill>
              <a:latin typeface="Arial"/>
              <a:cs typeface="Arial"/>
            </a:endParaRPr>
          </a:p>
          <a:p>
            <a:r>
              <a:rPr lang="en-US" sz="2000" dirty="0">
                <a:solidFill>
                  <a:schemeClr val="tx1"/>
                </a:solidFill>
                <a:latin typeface="Arial"/>
                <a:cs typeface="Arial"/>
              </a:rPr>
              <a:t>Because of poor visibility, Captain </a:t>
            </a:r>
            <a:r>
              <a:rPr lang="en-US" sz="2000" dirty="0" err="1">
                <a:solidFill>
                  <a:schemeClr val="tx1"/>
                </a:solidFill>
                <a:latin typeface="Arial"/>
                <a:cs typeface="Arial"/>
              </a:rPr>
              <a:t>McVay</a:t>
            </a:r>
            <a:r>
              <a:rPr lang="en-US" sz="2000" dirty="0">
                <a:solidFill>
                  <a:schemeClr val="tx1"/>
                </a:solidFill>
                <a:latin typeface="Arial"/>
                <a:cs typeface="Arial"/>
              </a:rPr>
              <a:t> directed that the ship stop zigzagging.  </a:t>
            </a:r>
          </a:p>
          <a:p>
            <a:endParaRPr lang="en-US" sz="2000" dirty="0">
              <a:solidFill>
                <a:schemeClr val="tx1"/>
              </a:solidFill>
              <a:latin typeface="Arial"/>
              <a:cs typeface="Arial"/>
            </a:endParaRPr>
          </a:p>
          <a:p>
            <a:r>
              <a:rPr lang="en-US" sz="2000" dirty="0">
                <a:solidFill>
                  <a:schemeClr val="tx1"/>
                </a:solidFill>
                <a:latin typeface="Arial"/>
                <a:cs typeface="Arial"/>
              </a:rPr>
              <a:t>He instructed the OOD (Officer of the Deck) to recommence zigzagging should visibility improve.</a:t>
            </a:r>
          </a:p>
          <a:p>
            <a:endParaRPr lang="en-US" sz="1100" dirty="0">
              <a:solidFill>
                <a:schemeClr val="tx1"/>
              </a:solidFill>
              <a:latin typeface="Arial"/>
              <a:cs typeface="Arial"/>
            </a:endParaRPr>
          </a:p>
          <a:p>
            <a:r>
              <a:rPr lang="en-US" sz="2000" dirty="0">
                <a:solidFill>
                  <a:schemeClr val="tx1"/>
                </a:solidFill>
                <a:latin typeface="Arial"/>
                <a:cs typeface="Arial"/>
              </a:rPr>
              <a:t>Throughout the entire </a:t>
            </a:r>
            <a:r>
              <a:rPr lang="en-US" sz="2000" dirty="0">
                <a:ln>
                  <a:solidFill>
                    <a:srgbClr val="000000"/>
                  </a:solidFill>
                </a:ln>
                <a:solidFill>
                  <a:srgbClr val="0000FF"/>
                </a:solidFill>
                <a:latin typeface="Arial"/>
                <a:cs typeface="Arial"/>
              </a:rPr>
              <a:t>Duty Watch Period 6</a:t>
            </a:r>
            <a:r>
              <a:rPr lang="en-US" sz="2000" dirty="0">
                <a:solidFill>
                  <a:schemeClr val="tx1"/>
                </a:solidFill>
                <a:latin typeface="Arial"/>
                <a:cs typeface="Arial"/>
              </a:rPr>
              <a:t>, all </a:t>
            </a:r>
            <a:r>
              <a:rPr lang="en-US" sz="2000" i="1" dirty="0">
                <a:solidFill>
                  <a:schemeClr val="tx1"/>
                </a:solidFill>
                <a:latin typeface="Arial"/>
                <a:cs typeface="Arial"/>
              </a:rPr>
              <a:t>Indy</a:t>
            </a:r>
            <a:r>
              <a:rPr lang="en-US" sz="2000" dirty="0">
                <a:solidFill>
                  <a:schemeClr val="tx1"/>
                </a:solidFill>
                <a:latin typeface="Arial"/>
                <a:cs typeface="Arial"/>
              </a:rPr>
              <a:t> personnel (</a:t>
            </a:r>
            <a:r>
              <a:rPr lang="en-US" sz="2000" i="1" dirty="0">
                <a:solidFill>
                  <a:schemeClr val="tx1"/>
                </a:solidFill>
                <a:latin typeface="Arial"/>
                <a:cs typeface="Arial"/>
              </a:rPr>
              <a:t>and especially the assigned </a:t>
            </a:r>
            <a:r>
              <a:rPr lang="en-US" sz="2000" dirty="0">
                <a:ln>
                  <a:solidFill>
                    <a:srgbClr val="000000"/>
                  </a:solidFill>
                </a:ln>
                <a:solidFill>
                  <a:srgbClr val="0000FF"/>
                </a:solidFill>
                <a:latin typeface="Arial"/>
                <a:cs typeface="Arial"/>
              </a:rPr>
              <a:t>Water Lookout Watches</a:t>
            </a:r>
            <a:r>
              <a:rPr lang="en-US" sz="2000" dirty="0">
                <a:solidFill>
                  <a:schemeClr val="tx1"/>
                </a:solidFill>
                <a:latin typeface="Arial"/>
                <a:cs typeface="Arial"/>
              </a:rPr>
              <a:t>) never actually saw any enemy naval craft on the evening of 29 July.</a:t>
            </a:r>
          </a:p>
          <a:p>
            <a:endParaRPr lang="en-US" sz="1100" dirty="0">
              <a:solidFill>
                <a:schemeClr val="tx1"/>
              </a:solidFill>
              <a:latin typeface="Arial"/>
              <a:cs typeface="Arial"/>
            </a:endParaRPr>
          </a:p>
        </p:txBody>
      </p:sp>
      <p:sp>
        <p:nvSpPr>
          <p:cNvPr id="2" name="TextBox 1">
            <a:extLst>
              <a:ext uri="{FF2B5EF4-FFF2-40B4-BE49-F238E27FC236}">
                <a16:creationId xmlns:a16="http://schemas.microsoft.com/office/drawing/2014/main" id="{48795E15-A4B9-A944-844D-BE8AEE934A4E}"/>
              </a:ext>
            </a:extLst>
          </p:cNvPr>
          <p:cNvSpPr txBox="1"/>
          <p:nvPr/>
        </p:nvSpPr>
        <p:spPr>
          <a:xfrm>
            <a:off x="2543415" y="704625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054911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2946" name="Rectangle 8"/>
          <p:cNvSpPr>
            <a:spLocks noChangeArrowheads="1"/>
          </p:cNvSpPr>
          <p:nvPr/>
        </p:nvSpPr>
        <p:spPr bwMode="auto">
          <a:xfrm>
            <a:off x="2667545" y="3143685"/>
            <a:ext cx="67021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87043" name="Rectangle 8"/>
          <p:cNvSpPr>
            <a:spLocks noChangeArrowheads="1"/>
          </p:cNvSpPr>
          <p:nvPr/>
        </p:nvSpPr>
        <p:spPr bwMode="auto">
          <a:xfrm>
            <a:off x="912812" y="2438401"/>
            <a:ext cx="6629400"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An Imperial Japanese Navy Submarine (I-58) was maneuvering near “</a:t>
            </a:r>
            <a:r>
              <a:rPr lang="en-US" altLang="ja-JP" sz="2000" i="1" dirty="0">
                <a:solidFill>
                  <a:schemeClr val="tx1"/>
                </a:solidFill>
                <a:latin typeface="Arial"/>
                <a:cs typeface="Arial"/>
              </a:rPr>
              <a:t>Route </a:t>
            </a:r>
            <a:r>
              <a:rPr lang="en-US" altLang="ja-JP" sz="2000" i="1" dirty="0" err="1">
                <a:solidFill>
                  <a:schemeClr val="tx1"/>
                </a:solidFill>
                <a:latin typeface="Arial"/>
                <a:cs typeface="Arial"/>
              </a:rPr>
              <a:t>Peddie</a:t>
            </a:r>
            <a:r>
              <a:rPr lang="en-US" altLang="ja-JP" sz="2000" dirty="0">
                <a:solidFill>
                  <a:schemeClr val="tx1"/>
                </a:solidFill>
                <a:latin typeface="Arial"/>
                <a:cs typeface="Arial"/>
              </a:rPr>
              <a:t>” during </a:t>
            </a:r>
            <a:r>
              <a:rPr lang="en-US" altLang="ja-JP" sz="2000" i="1" dirty="0">
                <a:solidFill>
                  <a:schemeClr val="tx1"/>
                </a:solidFill>
                <a:latin typeface="Arial"/>
                <a:cs typeface="Arial"/>
              </a:rPr>
              <a:t>Indy</a:t>
            </a:r>
            <a:r>
              <a:rPr lang="en-US" altLang="ja-JP" sz="2000" dirty="0">
                <a:solidFill>
                  <a:schemeClr val="tx1"/>
                </a:solidFill>
                <a:latin typeface="Arial"/>
                <a:cs typeface="Arial"/>
              </a:rPr>
              <a:t>’s </a:t>
            </a:r>
            <a:r>
              <a:rPr lang="en-US" sz="2000" dirty="0">
                <a:ln>
                  <a:solidFill>
                    <a:srgbClr val="000000"/>
                  </a:solidFill>
                </a:ln>
                <a:solidFill>
                  <a:srgbClr val="0000FF"/>
                </a:solidFill>
                <a:latin typeface="Arial"/>
                <a:cs typeface="Arial"/>
              </a:rPr>
              <a:t>Duty Watch Period 6</a:t>
            </a:r>
            <a:r>
              <a:rPr lang="en-US" altLang="ja-JP"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Lieutenant Commander </a:t>
            </a:r>
            <a:r>
              <a:rPr lang="en-US" sz="2000" dirty="0" err="1">
                <a:solidFill>
                  <a:schemeClr val="tx1"/>
                </a:solidFill>
                <a:latin typeface="Arial"/>
                <a:cs typeface="Arial"/>
              </a:rPr>
              <a:t>Mochitsura</a:t>
            </a:r>
            <a:r>
              <a:rPr lang="en-US" sz="2000" dirty="0">
                <a:solidFill>
                  <a:schemeClr val="tx1"/>
                </a:solidFill>
                <a:latin typeface="Arial"/>
                <a:cs typeface="Arial"/>
              </a:rPr>
              <a:t> Hashimoto was the Commanding Officer on I-58.</a:t>
            </a:r>
          </a:p>
          <a:p>
            <a:endParaRPr lang="en-US" sz="1400" dirty="0">
              <a:solidFill>
                <a:schemeClr val="tx1"/>
              </a:solidFill>
              <a:latin typeface="Arial"/>
              <a:cs typeface="Arial"/>
            </a:endParaRPr>
          </a:p>
          <a:p>
            <a:r>
              <a:rPr lang="en-US" sz="2000" dirty="0">
                <a:solidFill>
                  <a:schemeClr val="tx1"/>
                </a:solidFill>
                <a:latin typeface="Arial"/>
                <a:cs typeface="Arial"/>
              </a:rPr>
              <a:t>LCDR Hashimoto is depicted here at his sub’s periscope.</a:t>
            </a:r>
          </a:p>
          <a:p>
            <a:endParaRPr lang="en-US" sz="1600" dirty="0">
              <a:solidFill>
                <a:schemeClr val="tx1"/>
              </a:solidFill>
              <a:latin typeface="Arial"/>
              <a:cs typeface="Arial"/>
            </a:endParaRPr>
          </a:p>
        </p:txBody>
      </p:sp>
      <p:sp>
        <p:nvSpPr>
          <p:cNvPr id="5" name="Rectangle 8"/>
          <p:cNvSpPr>
            <a:spLocks noChangeArrowheads="1"/>
          </p:cNvSpPr>
          <p:nvPr/>
        </p:nvSpPr>
        <p:spPr bwMode="auto">
          <a:xfrm>
            <a:off x="2744694" y="3650100"/>
            <a:ext cx="67012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6" name="Rectangle 8"/>
          <p:cNvSpPr>
            <a:spLocks noChangeArrowheads="1"/>
          </p:cNvSpPr>
          <p:nvPr/>
        </p:nvSpPr>
        <p:spPr bwMode="auto">
          <a:xfrm>
            <a:off x="2742924" y="4716900"/>
            <a:ext cx="67012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8" name="TextBox 7"/>
          <p:cNvSpPr txBox="1"/>
          <p:nvPr/>
        </p:nvSpPr>
        <p:spPr>
          <a:xfrm>
            <a:off x="3466539" y="838200"/>
            <a:ext cx="5255746" cy="646331"/>
          </a:xfrm>
          <a:prstGeom prst="rect">
            <a:avLst/>
          </a:prstGeom>
          <a:solidFill>
            <a:schemeClr val="bg1">
              <a:lumMod val="85000"/>
            </a:schemeClr>
          </a:solidFill>
          <a:ln w="635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IJN Submarine I-58</a:t>
            </a:r>
            <a:endParaRPr lang="en-US" sz="4400" dirty="0">
              <a:ln>
                <a:solidFill>
                  <a:srgbClr val="000000"/>
                </a:solidFill>
              </a:ln>
              <a:solidFill>
                <a:srgbClr val="FF0000"/>
              </a:solidFill>
              <a:latin typeface="Garamond"/>
              <a:cs typeface="Garamond"/>
            </a:endParaRPr>
          </a:p>
        </p:txBody>
      </p:sp>
      <p:pic>
        <p:nvPicPr>
          <p:cNvPr id="9" name="Picture 8"/>
          <p:cNvPicPr/>
          <p:nvPr/>
        </p:nvPicPr>
        <p:blipFill>
          <a:blip r:embed="rId3"/>
          <a:stretch>
            <a:fillRect/>
          </a:stretch>
        </p:blipFill>
        <p:spPr>
          <a:xfrm>
            <a:off x="7618412" y="2133600"/>
            <a:ext cx="3581400" cy="358140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6866" name="Rectangle 8"/>
          <p:cNvSpPr>
            <a:spLocks noChangeArrowheads="1"/>
          </p:cNvSpPr>
          <p:nvPr/>
        </p:nvSpPr>
        <p:spPr bwMode="auto">
          <a:xfrm>
            <a:off x="1655762" y="2020193"/>
            <a:ext cx="88773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USS </a:t>
            </a:r>
            <a:r>
              <a:rPr lang="en-US" sz="2400" i="1" dirty="0">
                <a:solidFill>
                  <a:schemeClr val="tx1"/>
                </a:solidFill>
                <a:latin typeface="Arial"/>
                <a:cs typeface="Arial"/>
              </a:rPr>
              <a:t>Indianapolis</a:t>
            </a:r>
            <a:r>
              <a:rPr lang="en-US" sz="2000" dirty="0">
                <a:solidFill>
                  <a:schemeClr val="tx1"/>
                </a:solidFill>
                <a:latin typeface="Arial"/>
                <a:cs typeface="Arial"/>
              </a:rPr>
              <a:t> (CA-35) was a </a:t>
            </a:r>
            <a:r>
              <a:rPr lang="en-US" sz="2000" i="1" dirty="0">
                <a:solidFill>
                  <a:schemeClr val="tx1"/>
                </a:solidFill>
                <a:latin typeface="Arial"/>
                <a:cs typeface="Arial"/>
              </a:rPr>
              <a:t>Portland Class </a:t>
            </a:r>
            <a:r>
              <a:rPr lang="en-US" sz="2000" dirty="0">
                <a:solidFill>
                  <a:srgbClr val="FF0000"/>
                </a:solidFill>
                <a:latin typeface="Arial"/>
                <a:cs typeface="Arial"/>
              </a:rPr>
              <a:t>Cruiser </a:t>
            </a:r>
            <a:r>
              <a:rPr lang="en-US" sz="2000" dirty="0">
                <a:solidFill>
                  <a:schemeClr val="tx1"/>
                </a:solidFill>
                <a:latin typeface="Arial"/>
                <a:cs typeface="Arial"/>
              </a:rPr>
              <a:t>Ship that was commissioned by the United States Navy on 15 Nov 1932.</a:t>
            </a:r>
          </a:p>
          <a:p>
            <a:endParaRPr lang="en-US" sz="1400" dirty="0">
              <a:solidFill>
                <a:schemeClr val="tx1"/>
              </a:solidFill>
              <a:latin typeface="Arial"/>
              <a:cs typeface="Arial"/>
            </a:endParaRPr>
          </a:p>
          <a:p>
            <a:pPr algn="ctr"/>
            <a:r>
              <a:rPr lang="en-US" sz="2000" dirty="0">
                <a:solidFill>
                  <a:schemeClr val="tx1"/>
                </a:solidFill>
                <a:latin typeface="Arial"/>
                <a:cs typeface="Arial"/>
              </a:rPr>
              <a:t>Her nickname was:  </a:t>
            </a:r>
            <a:r>
              <a:rPr lang="en-US" sz="2000" i="1" dirty="0">
                <a:solidFill>
                  <a:schemeClr val="tx1"/>
                </a:solidFill>
                <a:latin typeface="Arial"/>
                <a:cs typeface="Arial"/>
              </a:rPr>
              <a:t>INDY</a:t>
            </a:r>
          </a:p>
          <a:p>
            <a:endParaRPr lang="en-US" sz="1400" dirty="0">
              <a:solidFill>
                <a:schemeClr val="tx1"/>
              </a:solidFill>
              <a:latin typeface="Arial"/>
              <a:cs typeface="Arial"/>
            </a:endParaRPr>
          </a:p>
          <a:p>
            <a:endParaRPr lang="en-US" sz="1400" dirty="0">
              <a:solidFill>
                <a:schemeClr val="tx1"/>
              </a:solidFill>
              <a:latin typeface="Arial"/>
              <a:cs typeface="Arial"/>
            </a:endParaRPr>
          </a:p>
          <a:p>
            <a:r>
              <a:rPr lang="en-US" sz="2000" i="1" dirty="0">
                <a:solidFill>
                  <a:schemeClr val="tx1"/>
                </a:solidFill>
                <a:latin typeface="Arial"/>
                <a:cs typeface="Arial"/>
              </a:rPr>
              <a:t>INDY</a:t>
            </a:r>
            <a:r>
              <a:rPr lang="en-US" sz="2000" dirty="0">
                <a:solidFill>
                  <a:schemeClr val="tx1"/>
                </a:solidFill>
                <a:latin typeface="Arial"/>
                <a:cs typeface="Arial"/>
              </a:rPr>
              <a:t> was commissioned just one week after Franklin Delano Roosevelt’s (FDR’s) successful win in the 1932 US Presidential Election.</a:t>
            </a:r>
          </a:p>
          <a:p>
            <a:endParaRPr lang="en-US" sz="2400" dirty="0">
              <a:solidFill>
                <a:schemeClr val="tx1"/>
              </a:solidFill>
              <a:latin typeface="Arial"/>
              <a:cs typeface="Arial"/>
            </a:endParaRPr>
          </a:p>
          <a:p>
            <a:pPr algn="ctr"/>
            <a:r>
              <a:rPr lang="en-US" sz="2000" b="1" i="1" dirty="0">
                <a:solidFill>
                  <a:srgbClr val="000090"/>
                </a:solidFill>
                <a:latin typeface="Arial"/>
                <a:cs typeface="Arial"/>
              </a:rPr>
              <a:t>Let’s consider the reasons why this newly elected President of the United States would establish an affection for </a:t>
            </a:r>
          </a:p>
          <a:p>
            <a:pPr algn="ctr"/>
            <a:r>
              <a:rPr lang="en-US" sz="2000" b="1" i="1" dirty="0">
                <a:solidFill>
                  <a:srgbClr val="000090"/>
                </a:solidFill>
                <a:latin typeface="Arial"/>
                <a:cs typeface="Arial"/>
              </a:rPr>
              <a:t>USS Indianapolis (CA-35) </a:t>
            </a:r>
            <a:r>
              <a:rPr lang="mr-IN" sz="2000" b="1" i="1" dirty="0">
                <a:solidFill>
                  <a:srgbClr val="000090"/>
                </a:solidFill>
                <a:latin typeface="Arial"/>
                <a:cs typeface="Arial"/>
              </a:rPr>
              <a:t>…</a:t>
            </a:r>
            <a:endParaRPr lang="en-US" sz="2000" b="1" i="1" dirty="0">
              <a:solidFill>
                <a:srgbClr val="000090"/>
              </a:solidFill>
              <a:latin typeface="Arial"/>
              <a:cs typeface="Arial"/>
            </a:endParaRPr>
          </a:p>
          <a:p>
            <a:endParaRPr lang="en-US" dirty="0">
              <a:solidFill>
                <a:schemeClr val="tx1"/>
              </a:solidFill>
              <a:latin typeface="Arial"/>
              <a:cs typeface="Arial"/>
            </a:endParaRPr>
          </a:p>
        </p:txBody>
      </p:sp>
      <p:sp>
        <p:nvSpPr>
          <p:cNvPr id="4" name="TextBox 3"/>
          <p:cNvSpPr txBox="1"/>
          <p:nvPr/>
        </p:nvSpPr>
        <p:spPr>
          <a:xfrm>
            <a:off x="3314303" y="533400"/>
            <a:ext cx="5560219" cy="707886"/>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USS </a:t>
            </a:r>
            <a:r>
              <a:rPr lang="en-US" sz="4000" i="1" dirty="0">
                <a:ln>
                  <a:solidFill>
                    <a:srgbClr val="000000"/>
                  </a:solidFill>
                </a:ln>
                <a:solidFill>
                  <a:srgbClr val="000000"/>
                </a:solidFill>
                <a:latin typeface="Garamond"/>
                <a:cs typeface="Garamond"/>
              </a:rPr>
              <a:t>Indianapolis</a:t>
            </a:r>
            <a:r>
              <a:rPr lang="en-US" sz="3600" dirty="0">
                <a:ln>
                  <a:solidFill>
                    <a:srgbClr val="000000"/>
                  </a:solidFill>
                </a:ln>
                <a:solidFill>
                  <a:srgbClr val="000000"/>
                </a:solidFill>
                <a:latin typeface="Garamond"/>
                <a:cs typeface="Garamond"/>
              </a:rPr>
              <a:t> (CA-35)</a:t>
            </a:r>
          </a:p>
        </p:txBody>
      </p:sp>
    </p:spTree>
    <p:extLst>
      <p:ext uri="{BB962C8B-B14F-4D97-AF65-F5344CB8AC3E}">
        <p14:creationId xmlns:p14="http://schemas.microsoft.com/office/powerpoint/2010/main" val="4267556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0114" name="Rectangle 8"/>
          <p:cNvSpPr>
            <a:spLocks noChangeArrowheads="1"/>
          </p:cNvSpPr>
          <p:nvPr/>
        </p:nvSpPr>
        <p:spPr bwMode="auto">
          <a:xfrm>
            <a:off x="1103312" y="609600"/>
            <a:ext cx="9982200"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dirty="0">
                <a:solidFill>
                  <a:schemeClr val="tx1"/>
                </a:solidFill>
                <a:latin typeface="Arial"/>
                <a:cs typeface="Arial"/>
              </a:rPr>
              <a:t>Actual photo of Commander Hashimoto’s IJN I-58 submarine</a:t>
            </a:r>
          </a:p>
          <a:p>
            <a:pPr algn="ctr"/>
            <a:endParaRPr lang="en-US" sz="900" i="1" dirty="0">
              <a:solidFill>
                <a:schemeClr val="tx1"/>
              </a:solidFill>
              <a:latin typeface="Garamond" charset="0"/>
              <a:cs typeface="Garamond"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142" t="29794" r="1" b="1"/>
          <a:stretch/>
        </p:blipFill>
        <p:spPr bwMode="auto">
          <a:xfrm>
            <a:off x="912812" y="1371600"/>
            <a:ext cx="10363200" cy="4876800"/>
          </a:xfrm>
          <a:prstGeom prst="rect">
            <a:avLst/>
          </a:prstGeom>
          <a:noFill/>
          <a:ln w="88900" cap="flat">
            <a:solidFill>
              <a:srgbClr val="808080"/>
            </a:solidFill>
            <a:round/>
            <a:headEnd/>
            <a:tailEnd/>
          </a:ln>
          <a:effec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p:cNvSpPr txBox="1"/>
          <p:nvPr/>
        </p:nvSpPr>
        <p:spPr>
          <a:xfrm>
            <a:off x="3466539" y="762000"/>
            <a:ext cx="5255746" cy="646331"/>
          </a:xfrm>
          <a:prstGeom prst="rect">
            <a:avLst/>
          </a:prstGeom>
          <a:solidFill>
            <a:schemeClr val="bg1">
              <a:lumMod val="85000"/>
            </a:schemeClr>
          </a:solidFill>
          <a:ln w="635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I-58 locates </a:t>
            </a:r>
            <a:r>
              <a:rPr lang="en-US" sz="3600" i="1" dirty="0">
                <a:ln>
                  <a:solidFill>
                    <a:srgbClr val="000000"/>
                  </a:solidFill>
                </a:ln>
                <a:solidFill>
                  <a:srgbClr val="FF0000"/>
                </a:solidFill>
                <a:latin typeface="Garamond"/>
                <a:cs typeface="Garamond"/>
              </a:rPr>
              <a:t>Indy</a:t>
            </a:r>
            <a:endParaRPr lang="en-US" sz="4400" i="1" dirty="0">
              <a:ln>
                <a:solidFill>
                  <a:srgbClr val="000000"/>
                </a:solidFill>
              </a:ln>
              <a:solidFill>
                <a:srgbClr val="FF0000"/>
              </a:solidFill>
              <a:latin typeface="Garamond"/>
              <a:cs typeface="Garamond"/>
            </a:endParaRPr>
          </a:p>
        </p:txBody>
      </p:sp>
      <p:sp>
        <p:nvSpPr>
          <p:cNvPr id="10" name="Rectangle 8"/>
          <p:cNvSpPr>
            <a:spLocks noChangeArrowheads="1"/>
          </p:cNvSpPr>
          <p:nvPr/>
        </p:nvSpPr>
        <p:spPr bwMode="auto">
          <a:xfrm>
            <a:off x="1979612" y="2207835"/>
            <a:ext cx="8229600" cy="424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At 2226 hours (</a:t>
            </a:r>
            <a:r>
              <a:rPr lang="en-US" sz="2000" i="1" dirty="0">
                <a:solidFill>
                  <a:schemeClr val="tx1"/>
                </a:solidFill>
                <a:latin typeface="Arial"/>
                <a:cs typeface="Arial"/>
              </a:rPr>
              <a:t>after the moon had risen</a:t>
            </a:r>
            <a:r>
              <a:rPr lang="en-US" sz="2000" dirty="0">
                <a:solidFill>
                  <a:schemeClr val="tx1"/>
                </a:solidFill>
                <a:latin typeface="Arial"/>
                <a:cs typeface="Arial"/>
              </a:rPr>
              <a:t>), Hashimoto’s sub was still submerged, but she rose to periscope depth. </a:t>
            </a:r>
            <a:r>
              <a:rPr lang="en-US" sz="2000" dirty="0">
                <a:solidFill>
                  <a:schemeClr val="tx1"/>
                </a:solidFill>
              </a:rPr>
              <a:t>Hashimoto was under the impression that visibility was too poor to search for ships using the periscope.</a:t>
            </a:r>
          </a:p>
          <a:p>
            <a:endParaRPr lang="en-US" sz="1400" dirty="0">
              <a:solidFill>
                <a:schemeClr val="tx1"/>
              </a:solidFill>
              <a:latin typeface="Arial"/>
              <a:cs typeface="Arial"/>
            </a:endParaRPr>
          </a:p>
          <a:p>
            <a:r>
              <a:rPr lang="en-US" sz="2000" dirty="0">
                <a:solidFill>
                  <a:schemeClr val="tx1"/>
                </a:solidFill>
                <a:latin typeface="Arial"/>
                <a:cs typeface="Arial"/>
              </a:rPr>
              <a:t>At 2335 hours, I-58 briefly surfaced.  Hashimoto was still looking through the night periscope when the I-58’s navigator, using binoculars, shouted, </a:t>
            </a:r>
          </a:p>
          <a:p>
            <a:endParaRPr lang="en-US" sz="2000" b="1" dirty="0">
              <a:solidFill>
                <a:schemeClr val="tx1"/>
              </a:solidFill>
              <a:latin typeface="Arial"/>
              <a:cs typeface="Arial"/>
            </a:endParaRPr>
          </a:p>
          <a:p>
            <a:pPr algn="ctr"/>
            <a:r>
              <a:rPr lang="en-US" sz="2000" b="1" dirty="0">
                <a:solidFill>
                  <a:schemeClr val="tx1"/>
                </a:solidFill>
                <a:latin typeface="Arial"/>
                <a:cs typeface="Arial"/>
              </a:rPr>
              <a:t>“</a:t>
            </a:r>
            <a:r>
              <a:rPr lang="en-US" sz="2000" b="1" i="1" dirty="0">
                <a:solidFill>
                  <a:schemeClr val="tx1"/>
                </a:solidFill>
                <a:latin typeface="Arial"/>
                <a:cs typeface="Arial"/>
              </a:rPr>
              <a:t>Bearing red nine-zero degrees, a possible enemy ship</a:t>
            </a:r>
            <a:r>
              <a:rPr lang="en-US" sz="2000" b="1" dirty="0">
                <a:solidFill>
                  <a:schemeClr val="tx1"/>
                </a:solidFill>
                <a:latin typeface="Arial"/>
                <a:cs typeface="Arial"/>
              </a:rPr>
              <a:t>.”</a:t>
            </a:r>
          </a:p>
          <a:p>
            <a:endParaRPr lang="en-US" sz="2000" b="1" dirty="0">
              <a:solidFill>
                <a:schemeClr val="tx1"/>
              </a:solidFill>
              <a:latin typeface="Arial"/>
              <a:cs typeface="Arial"/>
            </a:endParaRPr>
          </a:p>
          <a:p>
            <a:r>
              <a:rPr lang="en-US" sz="2000" b="1" dirty="0">
                <a:solidFill>
                  <a:schemeClr val="tx1"/>
                </a:solidFill>
                <a:latin typeface="Arial"/>
                <a:cs typeface="Arial"/>
              </a:rPr>
              <a:t>Hashimoto then confirmed with his own binoculars and located Indy at a distance of 10,000 meters.</a:t>
            </a:r>
          </a:p>
          <a:p>
            <a:r>
              <a:rPr lang="en-US" sz="1600" b="1" dirty="0">
                <a:solidFill>
                  <a:schemeClr val="tx1"/>
                </a:solidFill>
                <a:latin typeface="Arial"/>
                <a:cs typeface="Arial"/>
              </a:rPr>
              <a:t>  </a:t>
            </a:r>
          </a:p>
        </p:txBody>
      </p:sp>
    </p:spTree>
    <p:extLst>
      <p:ext uri="{BB962C8B-B14F-4D97-AF65-F5344CB8AC3E}">
        <p14:creationId xmlns:p14="http://schemas.microsoft.com/office/powerpoint/2010/main" val="384030139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8"/>
          <p:cNvSpPr>
            <a:spLocks noChangeArrowheads="1"/>
          </p:cNvSpPr>
          <p:nvPr/>
        </p:nvSpPr>
        <p:spPr bwMode="auto">
          <a:xfrm>
            <a:off x="1522412" y="2377856"/>
            <a:ext cx="9144000"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I-58 re-submerged and Hashimoto initiated his plan for an attack and acquired his target using his night periscope.</a:t>
            </a:r>
          </a:p>
          <a:p>
            <a:endParaRPr lang="en-US" sz="2000" dirty="0">
              <a:solidFill>
                <a:schemeClr val="tx1"/>
              </a:solidFill>
              <a:latin typeface="Arial"/>
              <a:cs typeface="Arial"/>
            </a:endParaRPr>
          </a:p>
          <a:p>
            <a:r>
              <a:rPr lang="en-US" sz="2000" dirty="0">
                <a:solidFill>
                  <a:srgbClr val="000000"/>
                </a:solidFill>
              </a:rPr>
              <a:t>He directed his crew to prepare six Type 95 torpedoes.</a:t>
            </a:r>
          </a:p>
          <a:p>
            <a:endParaRPr lang="en-US" sz="2000" dirty="0">
              <a:solidFill>
                <a:schemeClr val="tx1"/>
              </a:solidFill>
              <a:latin typeface="Arial"/>
              <a:cs typeface="Arial"/>
            </a:endParaRPr>
          </a:p>
          <a:p>
            <a:r>
              <a:rPr lang="en-US" sz="2000" dirty="0">
                <a:solidFill>
                  <a:schemeClr val="tx1"/>
                </a:solidFill>
                <a:latin typeface="Arial"/>
                <a:cs typeface="Arial"/>
              </a:rPr>
              <a:t>He also ordered two                  (suicide) pilots to stand ready </a:t>
            </a:r>
            <a:r>
              <a:rPr lang="en-US" altLang="ja-JP" sz="2000" dirty="0">
                <a:solidFill>
                  <a:schemeClr val="tx1"/>
                </a:solidFill>
                <a:latin typeface="Arial"/>
                <a:cs typeface="Arial"/>
              </a:rPr>
              <a:t>as a possible alternative weapon in the event the torpedo attack should fail.</a:t>
            </a:r>
            <a:endParaRPr lang="en-US" sz="2000" dirty="0">
              <a:solidFill>
                <a:schemeClr val="tx1"/>
              </a:solidFill>
              <a:latin typeface="Arial"/>
              <a:cs typeface="Arial"/>
            </a:endParaRPr>
          </a:p>
          <a:p>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10" name="TextBox 9"/>
          <p:cNvSpPr txBox="1"/>
          <p:nvPr/>
        </p:nvSpPr>
        <p:spPr>
          <a:xfrm>
            <a:off x="2742922" y="762000"/>
            <a:ext cx="6702981" cy="646331"/>
          </a:xfrm>
          <a:prstGeom prst="rect">
            <a:avLst/>
          </a:prstGeom>
          <a:solidFill>
            <a:schemeClr val="bg1">
              <a:lumMod val="85000"/>
            </a:schemeClr>
          </a:solidFill>
          <a:ln w="635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I-58 prepares to attack </a:t>
            </a:r>
            <a:r>
              <a:rPr lang="en-US" sz="3600" i="1" dirty="0">
                <a:ln>
                  <a:solidFill>
                    <a:srgbClr val="000000"/>
                  </a:solidFill>
                </a:ln>
                <a:solidFill>
                  <a:srgbClr val="FF0000"/>
                </a:solidFill>
                <a:latin typeface="Garamond"/>
                <a:cs typeface="Garamond"/>
              </a:rPr>
              <a:t>Indy</a:t>
            </a:r>
            <a:endParaRPr lang="en-US" sz="4400" i="1" dirty="0">
              <a:ln>
                <a:solidFill>
                  <a:srgbClr val="000000"/>
                </a:solidFill>
              </a:ln>
              <a:solidFill>
                <a:srgbClr val="FF0000"/>
              </a:solidFill>
              <a:latin typeface="Garamond"/>
              <a:cs typeface="Garamond"/>
            </a:endParaRPr>
          </a:p>
        </p:txBody>
      </p:sp>
      <p:sp>
        <p:nvSpPr>
          <p:cNvPr id="4" name="TextBox 3"/>
          <p:cNvSpPr txBox="1"/>
          <p:nvPr/>
        </p:nvSpPr>
        <p:spPr>
          <a:xfrm>
            <a:off x="4037012" y="3886200"/>
            <a:ext cx="990600" cy="400110"/>
          </a:xfrm>
          <a:prstGeom prst="rect">
            <a:avLst/>
          </a:prstGeom>
          <a:solidFill>
            <a:srgbClr val="FF0000"/>
          </a:solidFill>
          <a:ln w="76200" cmpd="sng">
            <a:noFill/>
          </a:ln>
          <a:effectLst>
            <a:glow rad="101600">
              <a:srgbClr val="FEB83E">
                <a:alpha val="75000"/>
              </a:srgbClr>
            </a:glow>
          </a:effectLst>
        </p:spPr>
        <p:txBody>
          <a:bodyPr wrap="square">
            <a:spAutoFit/>
          </a:bodyPr>
          <a:lstStyle/>
          <a:p>
            <a:pPr algn="ctr">
              <a:defRPr/>
            </a:pPr>
            <a:r>
              <a:rPr lang="en-US" sz="2000" dirty="0" err="1">
                <a:ln>
                  <a:solidFill>
                    <a:srgbClr val="000000"/>
                  </a:solidFill>
                </a:ln>
                <a:solidFill>
                  <a:srgbClr val="000000"/>
                </a:solidFill>
                <a:latin typeface="Garamond"/>
                <a:cs typeface="Garamond"/>
              </a:rPr>
              <a:t>Kaiten</a:t>
            </a:r>
            <a:endParaRPr lang="en-US" sz="2400" dirty="0">
              <a:ln>
                <a:solidFill>
                  <a:srgbClr val="000000"/>
                </a:solidFill>
              </a:ln>
              <a:solidFill>
                <a:srgbClr val="000000"/>
              </a:solidFill>
              <a:latin typeface="Garamond"/>
              <a:cs typeface="Garamond"/>
            </a:endParaRPr>
          </a:p>
        </p:txBody>
      </p:sp>
    </p:spTree>
    <p:extLst>
      <p:ext uri="{BB962C8B-B14F-4D97-AF65-F5344CB8AC3E}">
        <p14:creationId xmlns:p14="http://schemas.microsoft.com/office/powerpoint/2010/main" val="245773528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3490" name="Rectangle 8"/>
          <p:cNvSpPr>
            <a:spLocks noChangeArrowheads="1"/>
          </p:cNvSpPr>
          <p:nvPr/>
        </p:nvSpPr>
        <p:spPr bwMode="auto">
          <a:xfrm>
            <a:off x="1779587" y="2114014"/>
            <a:ext cx="8629650"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An extreme offensive weaponry used on Imperial Japanese Navy (IJN) submarines was the use of a submerged torpedo that was “manned” by a suicide pilot.</a:t>
            </a:r>
          </a:p>
          <a:p>
            <a:endParaRPr lang="en-US" sz="1400" dirty="0">
              <a:solidFill>
                <a:schemeClr val="tx1"/>
              </a:solidFill>
              <a:latin typeface="Arial"/>
              <a:cs typeface="Arial"/>
            </a:endParaRPr>
          </a:p>
          <a:p>
            <a:r>
              <a:rPr lang="en-US" sz="2000" dirty="0">
                <a:solidFill>
                  <a:schemeClr val="tx1"/>
                </a:solidFill>
                <a:latin typeface="Arial"/>
                <a:cs typeface="Arial"/>
              </a:rPr>
              <a:t>Multiple </a:t>
            </a:r>
            <a:r>
              <a:rPr lang="en-US" sz="2000" dirty="0" err="1">
                <a:solidFill>
                  <a:schemeClr val="tx1"/>
                </a:solidFill>
                <a:latin typeface="Arial"/>
                <a:cs typeface="Arial"/>
              </a:rPr>
              <a:t>Kaiten</a:t>
            </a:r>
            <a:r>
              <a:rPr lang="en-US" sz="2000" dirty="0">
                <a:solidFill>
                  <a:schemeClr val="tx1"/>
                </a:solidFill>
                <a:latin typeface="Arial"/>
                <a:cs typeface="Arial"/>
              </a:rPr>
              <a:t> Suicide Craft were physically attached to the outer hull of a submarine and upon command could launch and the </a:t>
            </a:r>
            <a:r>
              <a:rPr lang="en-US" sz="2000" dirty="0" err="1">
                <a:solidFill>
                  <a:schemeClr val="tx1"/>
                </a:solidFill>
                <a:latin typeface="Arial"/>
                <a:cs typeface="Arial"/>
              </a:rPr>
              <a:t>Kaiten’s</a:t>
            </a:r>
            <a:r>
              <a:rPr lang="en-US" sz="2000" dirty="0">
                <a:solidFill>
                  <a:schemeClr val="tx1"/>
                </a:solidFill>
                <a:latin typeface="Arial"/>
                <a:cs typeface="Arial"/>
              </a:rPr>
              <a:t> suicide pilot would steer the weapon to target to make a direct hit.</a:t>
            </a:r>
          </a:p>
          <a:p>
            <a:endParaRPr lang="en-US" sz="1400" dirty="0">
              <a:solidFill>
                <a:schemeClr val="tx1"/>
              </a:solidFill>
              <a:latin typeface="Arial"/>
              <a:cs typeface="Arial"/>
            </a:endParaRPr>
          </a:p>
          <a:p>
            <a:r>
              <a:rPr lang="en-US" sz="2000" dirty="0">
                <a:solidFill>
                  <a:schemeClr val="tx1"/>
                </a:solidFill>
                <a:latin typeface="Arial"/>
                <a:cs typeface="Arial"/>
              </a:rPr>
              <a:t>While Hashimoto was optimistic that he could successfully attack his target using Type 95 Torpedoes, he nevertheless gave the order, </a:t>
            </a:r>
          </a:p>
          <a:p>
            <a:endParaRPr lang="en-US" sz="1400" dirty="0">
              <a:solidFill>
                <a:schemeClr val="tx1"/>
              </a:solidFill>
              <a:latin typeface="Arial"/>
              <a:cs typeface="Arial"/>
            </a:endParaRPr>
          </a:p>
          <a:p>
            <a:pPr algn="ctr"/>
            <a:r>
              <a:rPr lang="en-US" sz="2400" dirty="0">
                <a:solidFill>
                  <a:schemeClr val="tx1"/>
                </a:solidFill>
                <a:latin typeface="Arial"/>
                <a:cs typeface="Arial"/>
              </a:rPr>
              <a:t>“</a:t>
            </a:r>
            <a:r>
              <a:rPr lang="en-US" sz="2400" dirty="0" err="1">
                <a:solidFill>
                  <a:schemeClr val="tx1"/>
                </a:solidFill>
                <a:latin typeface="Arial"/>
                <a:cs typeface="Arial"/>
              </a:rPr>
              <a:t>Kaitens</a:t>
            </a:r>
            <a:r>
              <a:rPr lang="en-US" sz="2400" dirty="0">
                <a:solidFill>
                  <a:schemeClr val="tx1"/>
                </a:solidFill>
                <a:latin typeface="Arial"/>
                <a:cs typeface="Arial"/>
              </a:rPr>
              <a:t> Stand By.”</a:t>
            </a:r>
            <a:endParaRPr lang="en-US" dirty="0">
              <a:solidFill>
                <a:schemeClr val="tx1"/>
              </a:solidFill>
              <a:latin typeface="Arial"/>
              <a:cs typeface="Arial"/>
            </a:endParaRPr>
          </a:p>
        </p:txBody>
      </p:sp>
      <p:sp>
        <p:nvSpPr>
          <p:cNvPr id="3" name="TextBox 2"/>
          <p:cNvSpPr txBox="1"/>
          <p:nvPr/>
        </p:nvSpPr>
        <p:spPr>
          <a:xfrm>
            <a:off x="3827700" y="762000"/>
            <a:ext cx="4533424" cy="646331"/>
          </a:xfrm>
          <a:prstGeom prst="rect">
            <a:avLst/>
          </a:prstGeom>
          <a:solidFill>
            <a:srgbClr val="FF0000"/>
          </a:solidFill>
          <a:ln w="76200" cmpd="sng">
            <a:noFill/>
          </a:ln>
          <a:effectLst>
            <a:glow rad="101600">
              <a:srgbClr val="FEB83E">
                <a:alpha val="75000"/>
              </a:srgbClr>
            </a:glow>
          </a:effectLst>
        </p:spPr>
        <p:txBody>
          <a:bodyPr wrap="square">
            <a:spAutoFit/>
          </a:bodyPr>
          <a:lstStyle/>
          <a:p>
            <a:pPr algn="ctr">
              <a:defRPr/>
            </a:pPr>
            <a:r>
              <a:rPr lang="en-US" sz="3600" dirty="0" err="1">
                <a:ln>
                  <a:solidFill>
                    <a:srgbClr val="000000"/>
                  </a:solidFill>
                </a:ln>
                <a:solidFill>
                  <a:srgbClr val="000000"/>
                </a:solidFill>
                <a:latin typeface="Garamond"/>
                <a:cs typeface="Garamond"/>
              </a:rPr>
              <a:t>Kaiten</a:t>
            </a:r>
            <a:r>
              <a:rPr lang="en-US" sz="3600" dirty="0">
                <a:ln>
                  <a:solidFill>
                    <a:srgbClr val="000000"/>
                  </a:solidFill>
                </a:ln>
                <a:solidFill>
                  <a:srgbClr val="000000"/>
                </a:solidFill>
                <a:latin typeface="Garamond"/>
                <a:cs typeface="Garamond"/>
              </a:rPr>
              <a:t> Suicide Craft</a:t>
            </a:r>
          </a:p>
        </p:txBody>
      </p:sp>
      <p:sp>
        <p:nvSpPr>
          <p:cNvPr id="4" name="Rectangle 8"/>
          <p:cNvSpPr>
            <a:spLocks noChangeArrowheads="1"/>
          </p:cNvSpPr>
          <p:nvPr/>
        </p:nvSpPr>
        <p:spPr bwMode="auto">
          <a:xfrm>
            <a:off x="2971434" y="3465731"/>
            <a:ext cx="63975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 name="Rectangle 8"/>
          <p:cNvSpPr>
            <a:spLocks noChangeArrowheads="1"/>
          </p:cNvSpPr>
          <p:nvPr/>
        </p:nvSpPr>
        <p:spPr bwMode="auto">
          <a:xfrm>
            <a:off x="2246312" y="2196167"/>
            <a:ext cx="7696200" cy="2985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At 2348 hours, I-58 was approximately 3,000 meters from Indy.</a:t>
            </a:r>
          </a:p>
          <a:p>
            <a:endParaRPr lang="en-US" sz="1400" dirty="0">
              <a:solidFill>
                <a:schemeClr val="tx1"/>
              </a:solidFill>
              <a:latin typeface="Arial"/>
              <a:cs typeface="Arial"/>
            </a:endParaRPr>
          </a:p>
          <a:p>
            <a:r>
              <a:rPr lang="en-US" sz="2000" dirty="0">
                <a:solidFill>
                  <a:schemeClr val="tx1"/>
                </a:solidFill>
                <a:latin typeface="Arial"/>
                <a:cs typeface="Arial"/>
              </a:rPr>
              <a:t>In the remaining minutes just prior to 2400 hours, </a:t>
            </a:r>
            <a:r>
              <a:rPr lang="en-US" sz="2000" i="1" dirty="0">
                <a:solidFill>
                  <a:schemeClr val="tx1"/>
                </a:solidFill>
                <a:latin typeface="Arial"/>
                <a:cs typeface="Arial"/>
              </a:rPr>
              <a:t>Indy</a:t>
            </a:r>
            <a:r>
              <a:rPr lang="en-US" sz="2000" dirty="0">
                <a:solidFill>
                  <a:schemeClr val="tx1"/>
                </a:solidFill>
                <a:latin typeface="Arial"/>
                <a:cs typeface="Arial"/>
              </a:rPr>
              <a:t>’s watch personnel for </a:t>
            </a:r>
            <a:r>
              <a:rPr lang="en-US" sz="2000" dirty="0">
                <a:ln>
                  <a:solidFill>
                    <a:srgbClr val="000000"/>
                  </a:solidFill>
                </a:ln>
                <a:solidFill>
                  <a:srgbClr val="0000FF"/>
                </a:solidFill>
                <a:latin typeface="Arial"/>
                <a:cs typeface="Arial"/>
              </a:rPr>
              <a:t>Duty Watch Period 6</a:t>
            </a:r>
            <a:r>
              <a:rPr lang="en-US" sz="2000" dirty="0">
                <a:solidFill>
                  <a:schemeClr val="tx1"/>
                </a:solidFill>
                <a:latin typeface="Arial"/>
                <a:cs typeface="Arial"/>
              </a:rPr>
              <a:t> </a:t>
            </a:r>
            <a:r>
              <a:rPr lang="en-US" sz="2000" b="1" dirty="0">
                <a:solidFill>
                  <a:srgbClr val="000090"/>
                </a:solidFill>
                <a:latin typeface="Arial"/>
                <a:cs typeface="Arial"/>
              </a:rPr>
              <a:t>(for 29 July) </a:t>
            </a:r>
            <a:r>
              <a:rPr lang="en-US" sz="2000" dirty="0">
                <a:solidFill>
                  <a:schemeClr val="tx1"/>
                </a:solidFill>
                <a:latin typeface="Arial"/>
                <a:cs typeface="Arial"/>
              </a:rPr>
              <a:t>were relieved and their replacements were on duty.</a:t>
            </a:r>
          </a:p>
          <a:p>
            <a:endParaRPr lang="en-US" sz="1400" dirty="0">
              <a:solidFill>
                <a:schemeClr val="tx1"/>
              </a:solidFill>
              <a:latin typeface="Arial"/>
              <a:cs typeface="Arial"/>
            </a:endParaRPr>
          </a:p>
          <a:p>
            <a:r>
              <a:rPr lang="en-US" sz="2000" dirty="0">
                <a:solidFill>
                  <a:schemeClr val="tx1"/>
                </a:solidFill>
                <a:latin typeface="Arial"/>
                <a:cs typeface="Arial"/>
              </a:rPr>
              <a:t>Watch personnel for </a:t>
            </a:r>
            <a:r>
              <a:rPr lang="en-US" sz="2000" dirty="0">
                <a:ln>
                  <a:solidFill>
                    <a:srgbClr val="000000"/>
                  </a:solidFill>
                </a:ln>
                <a:solidFill>
                  <a:srgbClr val="0000FF"/>
                </a:solidFill>
                <a:latin typeface="Arial"/>
                <a:cs typeface="Arial"/>
              </a:rPr>
              <a:t>Duty Watch Period 1 </a:t>
            </a:r>
            <a:r>
              <a:rPr lang="en-US" sz="2000" b="1" dirty="0">
                <a:solidFill>
                  <a:srgbClr val="000090"/>
                </a:solidFill>
                <a:latin typeface="Arial"/>
                <a:cs typeface="Arial"/>
              </a:rPr>
              <a:t>(for 30 July) </a:t>
            </a:r>
            <a:r>
              <a:rPr lang="en-US" sz="2000" dirty="0">
                <a:solidFill>
                  <a:schemeClr val="tx1"/>
                </a:solidFill>
                <a:latin typeface="Arial"/>
                <a:cs typeface="Arial"/>
              </a:rPr>
              <a:t>then visually scanned the surface and saw nothing of concern since I-58 was submerged.</a:t>
            </a:r>
          </a:p>
          <a:p>
            <a:endParaRPr lang="en-US" sz="2000" dirty="0">
              <a:solidFill>
                <a:schemeClr val="tx1"/>
              </a:solidFill>
              <a:latin typeface="Arial"/>
              <a:cs typeface="Arial"/>
            </a:endParaRPr>
          </a:p>
        </p:txBody>
      </p:sp>
      <p:sp>
        <p:nvSpPr>
          <p:cNvPr id="8" name="TextBox 7"/>
          <p:cNvSpPr txBox="1"/>
          <p:nvPr/>
        </p:nvSpPr>
        <p:spPr>
          <a:xfrm>
            <a:off x="3314198" y="762000"/>
            <a:ext cx="5560428" cy="646331"/>
          </a:xfrm>
          <a:prstGeom prst="rect">
            <a:avLst/>
          </a:prstGeom>
          <a:solidFill>
            <a:schemeClr val="bg1">
              <a:lumMod val="85000"/>
            </a:schemeClr>
          </a:solidFill>
          <a:ln w="635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I-58 closes in on Indy</a:t>
            </a:r>
            <a:endParaRPr lang="en-US" sz="4400" dirty="0">
              <a:ln>
                <a:solidFill>
                  <a:srgbClr val="000000"/>
                </a:solidFill>
              </a:ln>
              <a:solidFill>
                <a:srgbClr val="FF0000"/>
              </a:solidFill>
              <a:latin typeface="Garamond"/>
              <a:cs typeface="Garamond"/>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817194" y="3154263"/>
            <a:ext cx="64763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5" name="Rectangle 8"/>
          <p:cNvSpPr>
            <a:spLocks noChangeArrowheads="1"/>
          </p:cNvSpPr>
          <p:nvPr/>
        </p:nvSpPr>
        <p:spPr bwMode="auto">
          <a:xfrm>
            <a:off x="1579562" y="1901547"/>
            <a:ext cx="9029700" cy="350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When I-58 was within 1,500 meters from </a:t>
            </a:r>
            <a:r>
              <a:rPr lang="en-US" sz="2000" i="1" dirty="0">
                <a:solidFill>
                  <a:schemeClr val="tx1"/>
                </a:solidFill>
                <a:latin typeface="Arial"/>
                <a:cs typeface="Arial"/>
              </a:rPr>
              <a:t>Indy</a:t>
            </a:r>
            <a:r>
              <a:rPr lang="en-US" sz="2000" dirty="0">
                <a:solidFill>
                  <a:schemeClr val="tx1"/>
                </a:solidFill>
                <a:latin typeface="Arial"/>
                <a:cs typeface="Arial"/>
              </a:rPr>
              <a:t>, Hashimoto ordered his crew to fire a spread of 6 torpedoes within the approximate time period of 2356 to 0002 hours.</a:t>
            </a:r>
          </a:p>
          <a:p>
            <a:endParaRPr lang="en-US" sz="1400" dirty="0">
              <a:solidFill>
                <a:schemeClr val="tx1"/>
              </a:solidFill>
              <a:latin typeface="Arial"/>
              <a:cs typeface="Arial"/>
            </a:endParaRPr>
          </a:p>
          <a:p>
            <a:r>
              <a:rPr lang="en-US" sz="2000" b="1" dirty="0">
                <a:solidFill>
                  <a:schemeClr val="tx1"/>
                </a:solidFill>
                <a:latin typeface="Arial"/>
                <a:cs typeface="Arial"/>
              </a:rPr>
              <a:t>At about 0002 hours, the first of two successful torpedoes hit the bow area forward of the 8” Gun Turret #I on </a:t>
            </a:r>
            <a:r>
              <a:rPr lang="en-US" sz="2000" b="1" i="1" dirty="0">
                <a:solidFill>
                  <a:schemeClr val="tx1"/>
                </a:solidFill>
                <a:latin typeface="Arial"/>
                <a:cs typeface="Arial"/>
              </a:rPr>
              <a:t>Indy</a:t>
            </a:r>
            <a:r>
              <a:rPr lang="en-US" sz="2000" b="1" dirty="0">
                <a:solidFill>
                  <a:schemeClr val="tx1"/>
                </a:solidFill>
                <a:latin typeface="Arial"/>
                <a:cs typeface="Arial"/>
              </a:rPr>
              <a:t>’s starboard side. </a:t>
            </a:r>
          </a:p>
          <a:p>
            <a:endParaRPr lang="en-US" sz="1400" dirty="0">
              <a:solidFill>
                <a:schemeClr val="tx1"/>
              </a:solidFill>
              <a:latin typeface="Arial"/>
              <a:cs typeface="Arial"/>
            </a:endParaRPr>
          </a:p>
          <a:p>
            <a:r>
              <a:rPr lang="en-US" sz="2000" b="1" dirty="0">
                <a:solidFill>
                  <a:schemeClr val="tx1"/>
                </a:solidFill>
                <a:latin typeface="Arial"/>
                <a:cs typeface="Arial"/>
              </a:rPr>
              <a:t>Within seconds, the second successful torpedo hit close to amidships adjacent to the 8” Gun Turret #2 also on </a:t>
            </a:r>
            <a:r>
              <a:rPr lang="en-US" sz="2000" b="1" i="1" dirty="0">
                <a:solidFill>
                  <a:schemeClr val="tx1"/>
                </a:solidFill>
                <a:latin typeface="Arial"/>
                <a:cs typeface="Arial"/>
              </a:rPr>
              <a:t>Indy</a:t>
            </a:r>
            <a:r>
              <a:rPr lang="en-US" sz="2000" b="1" dirty="0">
                <a:solidFill>
                  <a:schemeClr val="tx1"/>
                </a:solidFill>
                <a:latin typeface="Arial"/>
                <a:cs typeface="Arial"/>
              </a:rPr>
              <a:t>’s starboard side.</a:t>
            </a:r>
          </a:p>
          <a:p>
            <a:endParaRPr lang="en-US" sz="1400" dirty="0">
              <a:solidFill>
                <a:schemeClr val="tx1"/>
              </a:solidFill>
              <a:latin typeface="Arial"/>
              <a:cs typeface="Arial"/>
            </a:endParaRPr>
          </a:p>
          <a:p>
            <a:r>
              <a:rPr lang="en-US" sz="2000" b="1" dirty="0">
                <a:solidFill>
                  <a:schemeClr val="tx1"/>
                </a:solidFill>
                <a:latin typeface="Arial"/>
                <a:cs typeface="Arial"/>
              </a:rPr>
              <a:t>Additional multiple explosions from</a:t>
            </a:r>
            <a:r>
              <a:rPr lang="en-US" sz="2000" b="1" i="1" dirty="0">
                <a:solidFill>
                  <a:schemeClr val="tx1"/>
                </a:solidFill>
                <a:latin typeface="Arial"/>
                <a:cs typeface="Arial"/>
              </a:rPr>
              <a:t> Indy’</a:t>
            </a:r>
            <a:r>
              <a:rPr lang="en-US" sz="2000" b="1" dirty="0">
                <a:solidFill>
                  <a:schemeClr val="tx1"/>
                </a:solidFill>
                <a:latin typeface="Arial"/>
                <a:cs typeface="Arial"/>
              </a:rPr>
              <a:t>s</a:t>
            </a:r>
            <a:r>
              <a:rPr lang="en-US" sz="2000" b="1" i="1" dirty="0">
                <a:solidFill>
                  <a:schemeClr val="tx1"/>
                </a:solidFill>
                <a:latin typeface="Arial"/>
                <a:cs typeface="Arial"/>
              </a:rPr>
              <a:t> </a:t>
            </a:r>
            <a:r>
              <a:rPr lang="en-US" sz="2000" b="1" dirty="0">
                <a:solidFill>
                  <a:schemeClr val="tx1"/>
                </a:solidFill>
                <a:latin typeface="Arial"/>
                <a:cs typeface="Arial"/>
              </a:rPr>
              <a:t>internal gasoline tanks and ammunition storage areas soon followed.</a:t>
            </a:r>
          </a:p>
        </p:txBody>
      </p:sp>
      <p:sp>
        <p:nvSpPr>
          <p:cNvPr id="6" name="Rectangle 5"/>
          <p:cNvSpPr>
            <a:spLocks noChangeArrowheads="1"/>
          </p:cNvSpPr>
          <p:nvPr/>
        </p:nvSpPr>
        <p:spPr bwMode="auto">
          <a:xfrm>
            <a:off x="2817194" y="3922931"/>
            <a:ext cx="64763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7" name="Rectangle 6"/>
          <p:cNvSpPr>
            <a:spLocks noChangeArrowheads="1"/>
          </p:cNvSpPr>
          <p:nvPr/>
        </p:nvSpPr>
        <p:spPr bwMode="auto">
          <a:xfrm>
            <a:off x="2817194" y="4684930"/>
            <a:ext cx="64763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9" name="TextBox 8"/>
          <p:cNvSpPr txBox="1"/>
          <p:nvPr/>
        </p:nvSpPr>
        <p:spPr>
          <a:xfrm>
            <a:off x="3542710" y="533400"/>
            <a:ext cx="5103405" cy="646331"/>
          </a:xfrm>
          <a:prstGeom prst="rect">
            <a:avLst/>
          </a:prstGeom>
          <a:solidFill>
            <a:schemeClr val="bg1">
              <a:lumMod val="85000"/>
            </a:schemeClr>
          </a:solidFill>
          <a:ln w="63500" cmpd="sng">
            <a:solidFill>
              <a:srgbClr val="000090"/>
            </a:solidFill>
          </a:ln>
        </p:spPr>
        <p:txBody>
          <a:bodyPr wrap="square">
            <a:spAutoFit/>
          </a:bodyPr>
          <a:lstStyle/>
          <a:p>
            <a:pPr algn="ctr">
              <a:defRPr/>
            </a:pPr>
            <a:r>
              <a:rPr lang="en-US" sz="3600" dirty="0">
                <a:ln>
                  <a:solidFill>
                    <a:srgbClr val="000000"/>
                  </a:solidFill>
                </a:ln>
                <a:solidFill>
                  <a:srgbClr val="FF0000"/>
                </a:solidFill>
                <a:latin typeface="Garamond"/>
                <a:cs typeface="Garamond"/>
              </a:rPr>
              <a:t>I-58 attacks Indy</a:t>
            </a:r>
            <a:endParaRPr lang="en-US" sz="4400" dirty="0">
              <a:ln>
                <a:solidFill>
                  <a:srgbClr val="000000"/>
                </a:solidFill>
              </a:ln>
              <a:solidFill>
                <a:srgbClr val="FF0000"/>
              </a:solidFill>
              <a:latin typeface="Garamond"/>
              <a:cs typeface="Garamond"/>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1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1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4" dur="1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500"/>
                                        <p:tgtEl>
                                          <p:spTgt spid="5">
                                            <p:txEl>
                                              <p:pRg st="6" end="6"/>
                                            </p:txEl>
                                          </p:spTgt>
                                        </p:tgtEl>
                                      </p:cBhvr>
                                    </p:animEffect>
                                    <p:anim calcmode="lin" valueType="num">
                                      <p:cBhvr>
                                        <p:cTn id="20" dur="1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1" dur="135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22" dur="150" accel="100000" fill="hold">
                                          <p:stCondLst>
                                            <p:cond delay="135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1412" y="1676400"/>
            <a:ext cx="9957672" cy="44958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p:cNvSpPr txBox="1"/>
          <p:nvPr/>
        </p:nvSpPr>
        <p:spPr>
          <a:xfrm>
            <a:off x="1598612" y="609600"/>
            <a:ext cx="9064258" cy="646331"/>
          </a:xfrm>
          <a:prstGeom prst="rect">
            <a:avLst/>
          </a:prstGeom>
          <a:blipFill rotWithShape="1">
            <a:blip r:embed="rId4"/>
            <a:tile tx="0" ty="0" sx="100000" sy="100000" flip="none" algn="tl"/>
          </a:blipFill>
          <a:ln w="76200" cmpd="sng">
            <a:noFill/>
          </a:ln>
          <a:effectLst>
            <a:glow rad="101600">
              <a:srgbClr val="FEB83E">
                <a:alpha val="75000"/>
              </a:srgbClr>
            </a:glow>
          </a:effectLst>
        </p:spPr>
        <p:txBody>
          <a:bodyPr>
            <a:spAutoFit/>
          </a:bodyPr>
          <a:lstStyle/>
          <a:p>
            <a:pPr algn="ctr">
              <a:defRPr/>
            </a:pPr>
            <a:r>
              <a:rPr lang="en-US" sz="3600" dirty="0">
                <a:ln>
                  <a:solidFill>
                    <a:srgbClr val="000000"/>
                  </a:solidFill>
                </a:ln>
                <a:solidFill>
                  <a:srgbClr val="000000"/>
                </a:solidFill>
                <a:latin typeface="Garamond"/>
                <a:cs typeface="Garamond"/>
              </a:rPr>
              <a:t>Graphic Depiction of the Torpedo Hits</a:t>
            </a:r>
          </a:p>
        </p:txBody>
      </p:sp>
      <p:sp>
        <p:nvSpPr>
          <p:cNvPr id="6" name="Explosion 1 5"/>
          <p:cNvSpPr>
            <a:spLocks noChangeArrowheads="1"/>
          </p:cNvSpPr>
          <p:nvPr/>
        </p:nvSpPr>
        <p:spPr bwMode="auto">
          <a:xfrm rot="20383119">
            <a:off x="8940121" y="5155582"/>
            <a:ext cx="761703" cy="865472"/>
          </a:xfrm>
          <a:prstGeom prst="irregularSeal1">
            <a:avLst/>
          </a:prstGeom>
          <a:gradFill flip="none" rotWithShape="1">
            <a:gsLst>
              <a:gs pos="0">
                <a:srgbClr val="FFFF00">
                  <a:alpha val="87057"/>
                </a:srgbClr>
              </a:gs>
              <a:gs pos="100000">
                <a:srgbClr val="FFFFFF">
                  <a:alpha val="87057"/>
                </a:srgbClr>
              </a:gs>
              <a:gs pos="84000">
                <a:srgbClr val="FC4718">
                  <a:alpha val="87057"/>
                </a:srgbClr>
              </a:gs>
            </a:gsLst>
            <a:path path="shape">
              <a:fillToRect l="50000" t="50000" r="50000" b="50000"/>
            </a:path>
            <a:tileRect/>
          </a:gradFill>
          <a:ln w="9525">
            <a:solidFill>
              <a:schemeClr val="tx1"/>
            </a:solidFill>
            <a:round/>
            <a:headEnd/>
            <a:tailEnd/>
          </a:ln>
        </p:spPr>
        <p:txBody>
          <a:bodyPr/>
          <a:lstStyle/>
          <a:p>
            <a:endParaRPr lang="en-US"/>
          </a:p>
        </p:txBody>
      </p:sp>
      <p:sp>
        <p:nvSpPr>
          <p:cNvPr id="7" name="Text Box 4"/>
          <p:cNvSpPr txBox="1">
            <a:spLocks noChangeArrowheads="1"/>
          </p:cNvSpPr>
          <p:nvPr/>
        </p:nvSpPr>
        <p:spPr bwMode="auto">
          <a:xfrm>
            <a:off x="7008812" y="5486402"/>
            <a:ext cx="185665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dirty="0"/>
              <a:t>1</a:t>
            </a:r>
            <a:r>
              <a:rPr lang="en-US" baseline="33000" dirty="0"/>
              <a:t>st</a:t>
            </a:r>
            <a:r>
              <a:rPr lang="en-US" dirty="0"/>
              <a:t> torpedo strikes</a:t>
            </a:r>
          </a:p>
          <a:p>
            <a:pPr>
              <a:buClrTx/>
              <a:buFontTx/>
              <a:buNone/>
              <a:defRPr/>
            </a:pPr>
            <a:r>
              <a:rPr lang="en-US" dirty="0"/>
              <a:t>     at 0002 </a:t>
            </a:r>
            <a:r>
              <a:rPr lang="en-US" dirty="0" err="1"/>
              <a:t>hrs</a:t>
            </a:r>
            <a:r>
              <a:rPr lang="en-US" dirty="0"/>
              <a:t>  </a:t>
            </a:r>
          </a:p>
        </p:txBody>
      </p:sp>
      <p:sp>
        <p:nvSpPr>
          <p:cNvPr id="9" name="Text Box 5"/>
          <p:cNvSpPr txBox="1">
            <a:spLocks noChangeArrowheads="1"/>
          </p:cNvSpPr>
          <p:nvPr/>
        </p:nvSpPr>
        <p:spPr bwMode="auto">
          <a:xfrm>
            <a:off x="3960812" y="4876802"/>
            <a:ext cx="1897908"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dirty="0"/>
              <a:t>2</a:t>
            </a:r>
            <a:r>
              <a:rPr lang="en-US" baseline="33000" dirty="0"/>
              <a:t>nd</a:t>
            </a:r>
            <a:r>
              <a:rPr lang="en-US" dirty="0"/>
              <a:t> torpedo strikes</a:t>
            </a:r>
          </a:p>
          <a:p>
            <a:pPr>
              <a:buClrTx/>
              <a:buFontTx/>
              <a:buNone/>
              <a:defRPr/>
            </a:pPr>
            <a:r>
              <a:rPr lang="en-US" dirty="0"/>
              <a:t>      seconds later</a:t>
            </a:r>
          </a:p>
        </p:txBody>
      </p:sp>
      <p:sp>
        <p:nvSpPr>
          <p:cNvPr id="8" name="Explosion 1 7"/>
          <p:cNvSpPr>
            <a:spLocks noChangeArrowheads="1"/>
          </p:cNvSpPr>
          <p:nvPr/>
        </p:nvSpPr>
        <p:spPr bwMode="auto">
          <a:xfrm rot="20383119">
            <a:off x="5968321" y="4600986"/>
            <a:ext cx="761703" cy="865472"/>
          </a:xfrm>
          <a:prstGeom prst="irregularSeal1">
            <a:avLst/>
          </a:prstGeom>
          <a:gradFill flip="none" rotWithShape="1">
            <a:gsLst>
              <a:gs pos="0">
                <a:srgbClr val="FFFF00">
                  <a:alpha val="87057"/>
                </a:srgbClr>
              </a:gs>
              <a:gs pos="100000">
                <a:srgbClr val="FFFFFF">
                  <a:alpha val="87057"/>
                </a:srgbClr>
              </a:gs>
              <a:gs pos="84000">
                <a:srgbClr val="FC4718">
                  <a:alpha val="87057"/>
                </a:srgbClr>
              </a:gs>
            </a:gsLst>
            <a:path path="shape">
              <a:fillToRect l="50000" t="50000" r="50000" b="50000"/>
            </a:path>
            <a:tileRect/>
          </a:gradFill>
          <a:ln w="9525">
            <a:solidFill>
              <a:schemeClr val="tx1"/>
            </a:solidFill>
            <a:round/>
            <a:headEnd/>
            <a:tailEnd/>
          </a:ln>
        </p:spPr>
        <p:txBody>
          <a:bodyPr/>
          <a:lstStyle/>
          <a:p>
            <a:endParaRPr lang="en-US"/>
          </a:p>
        </p:txBody>
      </p:sp>
      <p:sp>
        <p:nvSpPr>
          <p:cNvPr id="2" name="TextBox 1"/>
          <p:cNvSpPr txBox="1"/>
          <p:nvPr/>
        </p:nvSpPr>
        <p:spPr>
          <a:xfrm>
            <a:off x="4226650" y="-1468331"/>
            <a:ext cx="184666" cy="369332"/>
          </a:xfrm>
          <a:prstGeom prst="rect">
            <a:avLst/>
          </a:prstGeom>
          <a:noFill/>
        </p:spPr>
        <p:txBody>
          <a:bodyPr wrap="none" rtlCol="0">
            <a:spAutoFit/>
          </a:bodyPr>
          <a:lstStyle/>
          <a:p>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500" fill="hold"/>
                                        <p:tgtEl>
                                          <p:spTgt spid="6"/>
                                        </p:tgtEl>
                                        <p:attrNameLst>
                                          <p:attrName>ppt_w</p:attrName>
                                        </p:attrNameLst>
                                      </p:cBhvr>
                                      <p:tavLst>
                                        <p:tav tm="0">
                                          <p:val>
                                            <p:fltVal val="0"/>
                                          </p:val>
                                        </p:tav>
                                        <p:tav tm="100000">
                                          <p:val>
                                            <p:strVal val="#ppt_w"/>
                                          </p:val>
                                        </p:tav>
                                      </p:tavLst>
                                    </p:anim>
                                    <p:anim calcmode="lin" valueType="num">
                                      <p:cBhvr>
                                        <p:cTn id="13" dur="1500" fill="hold"/>
                                        <p:tgtEl>
                                          <p:spTgt spid="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500" fill="hold"/>
                                        <p:tgtEl>
                                          <p:spTgt spid="9"/>
                                        </p:tgtEl>
                                        <p:attrNameLst>
                                          <p:attrName>ppt_x</p:attrName>
                                        </p:attrNameLst>
                                      </p:cBhvr>
                                      <p:tavLst>
                                        <p:tav tm="0">
                                          <p:val>
                                            <p:strVal val="0-#ppt_w/2"/>
                                          </p:val>
                                        </p:tav>
                                        <p:tav tm="100000">
                                          <p:val>
                                            <p:strVal val="#ppt_x"/>
                                          </p:val>
                                        </p:tav>
                                      </p:tavLst>
                                    </p:anim>
                                    <p:anim calcmode="lin" valueType="num">
                                      <p:cBhvr additive="base">
                                        <p:cTn id="18" dur="1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500" fill="hold"/>
                                        <p:tgtEl>
                                          <p:spTgt spid="8"/>
                                        </p:tgtEl>
                                        <p:attrNameLst>
                                          <p:attrName>ppt_w</p:attrName>
                                        </p:attrNameLst>
                                      </p:cBhvr>
                                      <p:tavLst>
                                        <p:tav tm="0">
                                          <p:val>
                                            <p:fltVal val="0"/>
                                          </p:val>
                                        </p:tav>
                                        <p:tav tm="100000">
                                          <p:val>
                                            <p:strVal val="#ppt_w"/>
                                          </p:val>
                                        </p:tav>
                                      </p:tavLst>
                                    </p:anim>
                                    <p:anim calcmode="lin" valueType="num">
                                      <p:cBhvr>
                                        <p:cTn id="23" dur="1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199" y="1281352"/>
            <a:ext cx="9369733" cy="5271848"/>
          </a:xfrm>
          <a:prstGeom prst="rect">
            <a:avLst/>
          </a:prstGeom>
          <a:noFill/>
          <a:ln w="50800" cap="flat">
            <a:solidFill>
              <a:srgbClr val="80808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42102" y="381000"/>
            <a:ext cx="8304620" cy="646331"/>
          </a:xfrm>
          <a:prstGeom prst="rect">
            <a:avLst/>
          </a:prstGeom>
          <a:blipFill rotWithShape="1">
            <a:blip r:embed="rId5"/>
            <a:tile tx="0" ty="0" sx="100000" sy="100000" flip="none" algn="tl"/>
          </a:blipFill>
          <a:ln w="76200" cmpd="sng">
            <a:noFill/>
          </a:ln>
          <a:effectLst>
            <a:glow rad="101600">
              <a:srgbClr val="FEB83E">
                <a:alpha val="75000"/>
              </a:srgbClr>
            </a:glow>
          </a:effectLst>
        </p:spPr>
        <p:txBody>
          <a:bodyPr wrap="square">
            <a:spAutoFit/>
          </a:bodyPr>
          <a:lstStyle/>
          <a:p>
            <a:pPr algn="ctr">
              <a:defRPr/>
            </a:pPr>
            <a:r>
              <a:rPr lang="en-US" sz="3600" dirty="0">
                <a:ln>
                  <a:solidFill>
                    <a:srgbClr val="000000"/>
                  </a:solidFill>
                </a:ln>
                <a:solidFill>
                  <a:srgbClr val="000000"/>
                </a:solidFill>
                <a:latin typeface="Garamond"/>
                <a:cs typeface="Garamond"/>
              </a:rPr>
              <a:t>An Artistic Rendering of the Attack Scene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TextBox 8"/>
          <p:cNvSpPr txBox="1"/>
          <p:nvPr/>
        </p:nvSpPr>
        <p:spPr>
          <a:xfrm>
            <a:off x="2494758" y="838200"/>
            <a:ext cx="7199308" cy="646331"/>
          </a:xfrm>
          <a:prstGeom prst="rect">
            <a:avLst/>
          </a:prstGeom>
          <a:solidFill>
            <a:schemeClr val="bg1">
              <a:lumMod val="85000"/>
            </a:schemeClr>
          </a:solidFill>
          <a:ln w="63500" cmpd="sng">
            <a:solidFill>
              <a:srgbClr val="000090"/>
            </a:solidFill>
          </a:ln>
        </p:spPr>
        <p:txBody>
          <a:bodyPr wrap="square">
            <a:spAutoFit/>
          </a:bodyPr>
          <a:lstStyle/>
          <a:p>
            <a:pPr algn="ctr">
              <a:defRPr/>
            </a:pPr>
            <a:r>
              <a:rPr lang="en-US" sz="3600" i="1" dirty="0">
                <a:ln>
                  <a:solidFill>
                    <a:srgbClr val="000000"/>
                  </a:solidFill>
                </a:ln>
                <a:solidFill>
                  <a:srgbClr val="FF0000"/>
                </a:solidFill>
                <a:latin typeface="Garamond"/>
                <a:cs typeface="Garamond"/>
              </a:rPr>
              <a:t>Indy</a:t>
            </a:r>
            <a:r>
              <a:rPr lang="en-US" sz="3600" dirty="0">
                <a:ln>
                  <a:solidFill>
                    <a:srgbClr val="000000"/>
                  </a:solidFill>
                </a:ln>
                <a:solidFill>
                  <a:srgbClr val="FF0000"/>
                </a:solidFill>
                <a:latin typeface="Garamond"/>
                <a:cs typeface="Garamond"/>
              </a:rPr>
              <a:t> suffers catastrophic damage</a:t>
            </a:r>
            <a:endParaRPr lang="en-US" sz="4400" dirty="0">
              <a:ln>
                <a:solidFill>
                  <a:srgbClr val="000000"/>
                </a:solidFill>
              </a:ln>
              <a:solidFill>
                <a:srgbClr val="FF0000"/>
              </a:solidFill>
              <a:latin typeface="Garamond"/>
              <a:cs typeface="Garamond"/>
            </a:endParaRPr>
          </a:p>
        </p:txBody>
      </p:sp>
      <p:sp>
        <p:nvSpPr>
          <p:cNvPr id="3" name="Rectangle 2"/>
          <p:cNvSpPr/>
          <p:nvPr/>
        </p:nvSpPr>
        <p:spPr>
          <a:xfrm>
            <a:off x="1560512" y="1987689"/>
            <a:ext cx="9067800" cy="5632311"/>
          </a:xfrm>
          <a:prstGeom prst="rect">
            <a:avLst/>
          </a:prstGeom>
        </p:spPr>
        <p:txBody>
          <a:bodyPr wrap="square">
            <a:spAutoFit/>
          </a:bodyPr>
          <a:lstStyle/>
          <a:p>
            <a:r>
              <a:rPr lang="en-US" sz="2000" dirty="0">
                <a:solidFill>
                  <a:schemeClr val="tx1"/>
                </a:solidFill>
                <a:latin typeface="Arial"/>
                <a:cs typeface="Arial"/>
              </a:rPr>
              <a:t>The first torpedo opened up most of Indy’s bow and water began rushing in as the ship continued to move forward.</a:t>
            </a:r>
          </a:p>
          <a:p>
            <a:endParaRPr lang="en-US" sz="700" dirty="0">
              <a:solidFill>
                <a:schemeClr val="tx1"/>
              </a:solidFill>
              <a:latin typeface="Arial"/>
              <a:cs typeface="Arial"/>
            </a:endParaRPr>
          </a:p>
          <a:p>
            <a:endParaRPr lang="en-US" sz="800" dirty="0">
              <a:solidFill>
                <a:schemeClr val="tx1"/>
              </a:solidFill>
              <a:latin typeface="Arial"/>
              <a:cs typeface="Arial"/>
            </a:endParaRPr>
          </a:p>
          <a:p>
            <a:r>
              <a:rPr lang="en-US" sz="2000" dirty="0">
                <a:solidFill>
                  <a:schemeClr val="tx1"/>
                </a:solidFill>
                <a:latin typeface="Arial"/>
                <a:cs typeface="Arial"/>
              </a:rPr>
              <a:t>With the second torpedo explosion (</a:t>
            </a:r>
            <a:r>
              <a:rPr lang="en-US" sz="2000" i="1" dirty="0">
                <a:solidFill>
                  <a:schemeClr val="tx1"/>
                </a:solidFill>
                <a:latin typeface="Arial"/>
                <a:cs typeface="Arial"/>
              </a:rPr>
              <a:t>and ensuing internal explosions</a:t>
            </a:r>
            <a:r>
              <a:rPr lang="en-US" sz="2000" dirty="0">
                <a:solidFill>
                  <a:schemeClr val="tx1"/>
                </a:solidFill>
                <a:latin typeface="Arial"/>
                <a:cs typeface="Arial"/>
              </a:rPr>
              <a:t>), the ship began to list, first 2 degrees, then quickly on to 10, 25, 45 and finally 90 degrees onto her starboard (right) side.</a:t>
            </a:r>
          </a:p>
          <a:p>
            <a:endParaRPr lang="en-US" sz="800" dirty="0">
              <a:solidFill>
                <a:schemeClr val="tx1"/>
              </a:solidFill>
              <a:latin typeface="Arial"/>
              <a:cs typeface="Arial"/>
            </a:endParaRPr>
          </a:p>
          <a:p>
            <a:r>
              <a:rPr lang="en-US" sz="2000" dirty="0">
                <a:solidFill>
                  <a:schemeClr val="tx1"/>
                </a:solidFill>
                <a:latin typeface="Arial"/>
                <a:cs typeface="Arial"/>
              </a:rPr>
              <a:t>All power was lost and internal communication systems were destroyed which prevented Captain </a:t>
            </a:r>
            <a:r>
              <a:rPr lang="en-US" sz="2000" dirty="0" err="1">
                <a:solidFill>
                  <a:schemeClr val="tx1"/>
                </a:solidFill>
                <a:latin typeface="Arial"/>
                <a:cs typeface="Arial"/>
              </a:rPr>
              <a:t>McVay</a:t>
            </a:r>
            <a:r>
              <a:rPr lang="en-US" sz="2000" dirty="0">
                <a:solidFill>
                  <a:schemeClr val="tx1"/>
                </a:solidFill>
                <a:latin typeface="Arial"/>
                <a:cs typeface="Arial"/>
              </a:rPr>
              <a:t> from receiving updates from engine rooms below.</a:t>
            </a:r>
          </a:p>
          <a:p>
            <a:endParaRPr lang="en-US" sz="800" dirty="0">
              <a:solidFill>
                <a:schemeClr val="tx1"/>
              </a:solidFill>
              <a:latin typeface="Arial"/>
              <a:cs typeface="Arial"/>
            </a:endParaRPr>
          </a:p>
          <a:p>
            <a:endParaRPr lang="en-US" sz="700" dirty="0">
              <a:solidFill>
                <a:schemeClr val="tx1"/>
              </a:solidFill>
              <a:latin typeface="Arial"/>
              <a:cs typeface="Arial"/>
            </a:endParaRPr>
          </a:p>
          <a:p>
            <a:r>
              <a:rPr lang="en-US" sz="2000" dirty="0">
                <a:solidFill>
                  <a:schemeClr val="tx1"/>
                </a:solidFill>
                <a:latin typeface="Arial"/>
                <a:cs typeface="Arial"/>
              </a:rPr>
              <a:t>Damage to Radio Rooms 1 and 2 impacted the ability to confirm whether distress signals were being transmitted or not.</a:t>
            </a:r>
          </a:p>
          <a:p>
            <a:endParaRPr lang="en-US" sz="800" dirty="0">
              <a:solidFill>
                <a:schemeClr val="tx1"/>
              </a:solidFill>
              <a:latin typeface="Arial"/>
              <a:cs typeface="Arial"/>
            </a:endParaRPr>
          </a:p>
          <a:p>
            <a:endParaRPr lang="en-US" sz="700" dirty="0">
              <a:solidFill>
                <a:schemeClr val="tx1"/>
              </a:solidFill>
              <a:latin typeface="Arial"/>
              <a:cs typeface="Arial"/>
            </a:endParaRPr>
          </a:p>
          <a:p>
            <a:pPr algn="ctr"/>
            <a:r>
              <a:rPr lang="en-US" sz="2000" b="1" dirty="0">
                <a:solidFill>
                  <a:schemeClr val="tx1"/>
                </a:solidFill>
                <a:latin typeface="Arial"/>
                <a:cs typeface="Arial"/>
              </a:rPr>
              <a:t>By word of mouth, Captain </a:t>
            </a:r>
            <a:r>
              <a:rPr lang="en-US" sz="2000" b="1" dirty="0" err="1">
                <a:solidFill>
                  <a:schemeClr val="tx1"/>
                </a:solidFill>
                <a:latin typeface="Arial"/>
                <a:cs typeface="Arial"/>
              </a:rPr>
              <a:t>McVay</a:t>
            </a:r>
            <a:r>
              <a:rPr lang="en-US" sz="2000" b="1" dirty="0">
                <a:solidFill>
                  <a:schemeClr val="tx1"/>
                </a:solidFill>
                <a:latin typeface="Arial"/>
                <a:cs typeface="Arial"/>
              </a:rPr>
              <a:t> passed the message </a:t>
            </a:r>
          </a:p>
          <a:p>
            <a:pPr algn="ctr"/>
            <a:endParaRPr lang="en-US" sz="2000" b="1" dirty="0">
              <a:solidFill>
                <a:schemeClr val="tx1"/>
              </a:solidFill>
              <a:latin typeface="Arial"/>
              <a:cs typeface="Arial"/>
            </a:endParaRPr>
          </a:p>
          <a:p>
            <a:pPr algn="ctr"/>
            <a:r>
              <a:rPr lang="en-US" sz="2000" b="1" dirty="0">
                <a:solidFill>
                  <a:schemeClr val="tx1"/>
                </a:solidFill>
                <a:latin typeface="Arial"/>
                <a:cs typeface="Arial"/>
              </a:rPr>
              <a:t>“Abandon Ship.” </a:t>
            </a:r>
          </a:p>
          <a:p>
            <a:endParaRPr lang="en-US" sz="700" dirty="0">
              <a:solidFill>
                <a:schemeClr val="tx1"/>
              </a:solidFill>
              <a:latin typeface="Arial"/>
              <a:cs typeface="Arial"/>
            </a:endParaRPr>
          </a:p>
          <a:p>
            <a:endParaRPr lang="en-US" sz="2000" dirty="0">
              <a:solidFill>
                <a:schemeClr val="tx1"/>
              </a:solidFill>
              <a:latin typeface="Arial"/>
              <a:cs typeface="Arial"/>
            </a:endParaRPr>
          </a:p>
          <a:p>
            <a:endParaRPr lang="en-US" sz="2000" dirty="0">
              <a:solidFill>
                <a:schemeClr val="tx1"/>
              </a:solidFill>
              <a:latin typeface="Arial"/>
              <a:cs typeface="Arial"/>
            </a:endParaRPr>
          </a:p>
          <a:p>
            <a:endParaRPr lang="en-US" sz="2000" dirty="0">
              <a:solidFill>
                <a:schemeClr val="tx1"/>
              </a:solidFill>
              <a:latin typeface="Arial"/>
              <a:cs typeface="Arial"/>
            </a:endParaRPr>
          </a:p>
        </p:txBody>
      </p:sp>
    </p:spTree>
    <p:extLst>
      <p:ext uri="{BB962C8B-B14F-4D97-AF65-F5344CB8AC3E}">
        <p14:creationId xmlns:p14="http://schemas.microsoft.com/office/powerpoint/2010/main" val="1235516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p:cTn id="7"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1" end="1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anim calcmode="lin" valueType="num">
                                      <p:cBhvr>
                                        <p:cTn id="11"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3" end="1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 name="TextBox 8"/>
          <p:cNvSpPr txBox="1"/>
          <p:nvPr/>
        </p:nvSpPr>
        <p:spPr>
          <a:xfrm>
            <a:off x="2494758" y="838200"/>
            <a:ext cx="7199308" cy="646331"/>
          </a:xfrm>
          <a:prstGeom prst="rect">
            <a:avLst/>
          </a:prstGeom>
          <a:solidFill>
            <a:schemeClr val="bg1">
              <a:lumMod val="85000"/>
            </a:schemeClr>
          </a:solidFill>
          <a:ln w="63500" cmpd="sng">
            <a:solidFill>
              <a:srgbClr val="000090"/>
            </a:solidFill>
          </a:ln>
        </p:spPr>
        <p:txBody>
          <a:bodyPr wrap="square">
            <a:spAutoFit/>
          </a:bodyPr>
          <a:lstStyle/>
          <a:p>
            <a:pPr algn="ctr">
              <a:defRPr/>
            </a:pPr>
            <a:r>
              <a:rPr lang="en-US" sz="3600" i="1" dirty="0">
                <a:ln>
                  <a:solidFill>
                    <a:srgbClr val="000000"/>
                  </a:solidFill>
                </a:ln>
                <a:solidFill>
                  <a:srgbClr val="FF0000"/>
                </a:solidFill>
                <a:latin typeface="Garamond"/>
                <a:cs typeface="Garamond"/>
              </a:rPr>
              <a:t>Indy</a:t>
            </a:r>
            <a:r>
              <a:rPr lang="en-US" sz="3600" dirty="0">
                <a:ln>
                  <a:solidFill>
                    <a:srgbClr val="000000"/>
                  </a:solidFill>
                </a:ln>
                <a:solidFill>
                  <a:srgbClr val="FF0000"/>
                </a:solidFill>
                <a:latin typeface="Garamond"/>
                <a:cs typeface="Garamond"/>
              </a:rPr>
              <a:t> Sinks at 0015 on 30 July 1945</a:t>
            </a:r>
            <a:endParaRPr lang="en-US" sz="4400" dirty="0">
              <a:ln>
                <a:solidFill>
                  <a:srgbClr val="000000"/>
                </a:solidFill>
              </a:ln>
              <a:solidFill>
                <a:srgbClr val="FF0000"/>
              </a:solidFill>
              <a:latin typeface="Garamond"/>
              <a:cs typeface="Garamond"/>
            </a:endParaRPr>
          </a:p>
        </p:txBody>
      </p:sp>
      <p:sp>
        <p:nvSpPr>
          <p:cNvPr id="3" name="Rectangle 2"/>
          <p:cNvSpPr/>
          <p:nvPr/>
        </p:nvSpPr>
        <p:spPr>
          <a:xfrm>
            <a:off x="2036558" y="2133599"/>
            <a:ext cx="8115709" cy="4801314"/>
          </a:xfrm>
          <a:prstGeom prst="rect">
            <a:avLst/>
          </a:prstGeom>
        </p:spPr>
        <p:txBody>
          <a:bodyPr wrap="square">
            <a:spAutoFit/>
          </a:bodyPr>
          <a:lstStyle/>
          <a:p>
            <a:r>
              <a:rPr lang="en-US" sz="2000" dirty="0">
                <a:solidFill>
                  <a:schemeClr val="tx1"/>
                </a:solidFill>
                <a:latin typeface="Arial"/>
                <a:cs typeface="Arial"/>
              </a:rPr>
              <a:t>USS </a:t>
            </a:r>
            <a:r>
              <a:rPr lang="en-US" sz="2000" i="1" dirty="0">
                <a:solidFill>
                  <a:schemeClr val="tx1"/>
                </a:solidFill>
                <a:latin typeface="Arial"/>
                <a:cs typeface="Arial"/>
              </a:rPr>
              <a:t>Indianapolis</a:t>
            </a:r>
            <a:r>
              <a:rPr lang="en-US" sz="2000" dirty="0">
                <a:solidFill>
                  <a:schemeClr val="tx1"/>
                </a:solidFill>
                <a:latin typeface="Arial"/>
                <a:cs typeface="Arial"/>
              </a:rPr>
              <a:t> (CA-35) was so severely damaged that it sank about 12 minutes after the second torpedo hit.</a:t>
            </a:r>
          </a:p>
          <a:p>
            <a:endParaRPr lang="en-US" sz="1400" dirty="0">
              <a:solidFill>
                <a:schemeClr val="tx1"/>
              </a:solidFill>
              <a:latin typeface="Arial"/>
              <a:cs typeface="Arial"/>
            </a:endParaRPr>
          </a:p>
          <a:p>
            <a:r>
              <a:rPr lang="en-US" sz="2000" dirty="0">
                <a:solidFill>
                  <a:schemeClr val="tx1"/>
                </a:solidFill>
                <a:latin typeface="Arial"/>
                <a:cs typeface="Arial"/>
              </a:rPr>
              <a:t>As a result of the rapid sinking, only a few life rafts were deployed and most men had only a kapok life Jacket or an inflatable life belt.  There were many men who had no life supporting equipment.</a:t>
            </a:r>
          </a:p>
          <a:p>
            <a:endParaRPr lang="en-US" sz="1400" dirty="0">
              <a:solidFill>
                <a:schemeClr val="tx1"/>
              </a:solidFill>
              <a:latin typeface="Arial"/>
              <a:cs typeface="Arial"/>
            </a:endParaRPr>
          </a:p>
          <a:p>
            <a:r>
              <a:rPr lang="en-US" sz="2000" dirty="0">
                <a:solidFill>
                  <a:schemeClr val="tx1"/>
                </a:solidFill>
                <a:latin typeface="Arial"/>
                <a:cs typeface="Arial"/>
              </a:rPr>
              <a:t>About 200 </a:t>
            </a:r>
            <a:r>
              <a:rPr lang="en-US" sz="2000" dirty="0" err="1">
                <a:solidFill>
                  <a:schemeClr val="tx1"/>
                </a:solidFill>
                <a:latin typeface="Arial"/>
                <a:cs typeface="Arial"/>
              </a:rPr>
              <a:t>ft</a:t>
            </a:r>
            <a:r>
              <a:rPr lang="en-US" sz="2000" dirty="0">
                <a:solidFill>
                  <a:schemeClr val="tx1"/>
                </a:solidFill>
                <a:latin typeface="Arial"/>
                <a:cs typeface="Arial"/>
              </a:rPr>
              <a:t> of </a:t>
            </a:r>
            <a:r>
              <a:rPr lang="en-US" sz="2000" i="1" dirty="0">
                <a:solidFill>
                  <a:schemeClr val="tx1"/>
                </a:solidFill>
                <a:latin typeface="Arial"/>
                <a:cs typeface="Arial"/>
              </a:rPr>
              <a:t>Indy</a:t>
            </a:r>
            <a:r>
              <a:rPr lang="en-US" sz="2000" dirty="0">
                <a:solidFill>
                  <a:schemeClr val="tx1"/>
                </a:solidFill>
                <a:latin typeface="Arial"/>
                <a:cs typeface="Arial"/>
              </a:rPr>
              <a:t>’s stern rose vertically out of the water as the ship descended and sunk bow first.</a:t>
            </a:r>
          </a:p>
          <a:p>
            <a:endParaRPr lang="en-US" sz="2000" dirty="0">
              <a:solidFill>
                <a:schemeClr val="tx1"/>
              </a:solidFill>
              <a:latin typeface="Arial"/>
              <a:cs typeface="Arial"/>
            </a:endParaRPr>
          </a:p>
          <a:p>
            <a:endParaRPr lang="en-US" sz="1400" dirty="0">
              <a:solidFill>
                <a:schemeClr val="tx1"/>
              </a:solidFill>
              <a:latin typeface="Arial"/>
              <a:cs typeface="Arial"/>
            </a:endParaRPr>
          </a:p>
          <a:p>
            <a:r>
              <a:rPr lang="en-US" sz="2000" b="1" dirty="0">
                <a:solidFill>
                  <a:srgbClr val="000090"/>
                </a:solidFill>
                <a:latin typeface="Arial"/>
                <a:cs typeface="Arial"/>
              </a:rPr>
              <a:t>USS </a:t>
            </a:r>
            <a:r>
              <a:rPr lang="en-US" sz="2400" b="1" i="1" dirty="0">
                <a:solidFill>
                  <a:srgbClr val="000090"/>
                </a:solidFill>
                <a:latin typeface="Arial"/>
                <a:cs typeface="Arial"/>
              </a:rPr>
              <a:t>Indianapolis</a:t>
            </a:r>
            <a:r>
              <a:rPr lang="en-US" sz="2000" b="1" dirty="0">
                <a:solidFill>
                  <a:srgbClr val="000090"/>
                </a:solidFill>
                <a:latin typeface="Arial"/>
                <a:cs typeface="Arial"/>
              </a:rPr>
              <a:t> (CA-35) sank about midway between Guam and Leyte at approximately 0015 on 30 July 1945.</a:t>
            </a:r>
          </a:p>
          <a:p>
            <a:endParaRPr lang="en-US" sz="2000" dirty="0">
              <a:solidFill>
                <a:schemeClr val="tx1"/>
              </a:solidFill>
              <a:latin typeface="Arial"/>
              <a:cs typeface="Arial"/>
            </a:endParaRPr>
          </a:p>
          <a:p>
            <a:endParaRPr lang="en-US" sz="2000" dirty="0">
              <a:solidFill>
                <a:schemeClr val="tx1"/>
              </a:solidFill>
              <a:latin typeface="Arial"/>
              <a:cs typeface="Arial"/>
            </a:endParaRPr>
          </a:p>
          <a:p>
            <a:endParaRPr lang="en-US" sz="2000" dirty="0">
              <a:solidFill>
                <a:schemeClr val="tx1"/>
              </a:solidFill>
              <a:latin typeface="Arial"/>
              <a:cs typeface="Arial"/>
            </a:endParaRPr>
          </a:p>
        </p:txBody>
      </p:sp>
    </p:spTree>
    <p:extLst>
      <p:ext uri="{BB962C8B-B14F-4D97-AF65-F5344CB8AC3E}">
        <p14:creationId xmlns:p14="http://schemas.microsoft.com/office/powerpoint/2010/main" val="22440838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500"/>
                                        <p:tgtEl>
                                          <p:spTgt spid="3">
                                            <p:txEl>
                                              <p:pRg st="7" end="7"/>
                                            </p:txEl>
                                          </p:spTgt>
                                        </p:tgtEl>
                                      </p:cBhvr>
                                    </p:animEffect>
                                    <p:anim calcmode="lin" valueType="num">
                                      <p:cBhvr>
                                        <p:cTn id="8"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2003558" y="3581402"/>
            <a:ext cx="79209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dirty="0">
                <a:solidFill>
                  <a:schemeClr val="tx1"/>
                </a:solidFill>
                <a:latin typeface="Arial"/>
                <a:cs typeface="Arial"/>
              </a:rPr>
              <a:t> </a:t>
            </a:r>
            <a:endParaRPr lang="en-US" b="1" dirty="0">
              <a:solidFill>
                <a:schemeClr val="tx1"/>
              </a:solidFill>
              <a:latin typeface="Arial"/>
              <a:cs typeface="Arial"/>
            </a:endParaRPr>
          </a:p>
        </p:txBody>
      </p:sp>
      <p:sp>
        <p:nvSpPr>
          <p:cNvPr id="5" name="Rectangle 4"/>
          <p:cNvSpPr>
            <a:spLocks noChangeArrowheads="1"/>
          </p:cNvSpPr>
          <p:nvPr/>
        </p:nvSpPr>
        <p:spPr bwMode="auto">
          <a:xfrm>
            <a:off x="1370012" y="2457033"/>
            <a:ext cx="5867400" cy="2154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At an early age, FDR learned sailing.</a:t>
            </a:r>
          </a:p>
          <a:p>
            <a:pPr algn="ctr"/>
            <a:endParaRPr lang="en-US" sz="900" dirty="0">
              <a:solidFill>
                <a:schemeClr val="tx1"/>
              </a:solidFill>
              <a:latin typeface="Arial"/>
              <a:cs typeface="Arial"/>
            </a:endParaRPr>
          </a:p>
          <a:p>
            <a:r>
              <a:rPr lang="en-US" sz="2000" dirty="0">
                <a:solidFill>
                  <a:schemeClr val="tx1"/>
                </a:solidFill>
                <a:latin typeface="Arial"/>
                <a:cs typeface="Arial"/>
              </a:rPr>
              <a:t>At age 16, his father gifted him a sailboat.</a:t>
            </a:r>
          </a:p>
          <a:p>
            <a:pPr algn="ctr"/>
            <a:endParaRPr lang="en-US" sz="900" dirty="0">
              <a:solidFill>
                <a:schemeClr val="tx1"/>
              </a:solidFill>
              <a:latin typeface="Arial"/>
              <a:cs typeface="Arial"/>
            </a:endParaRPr>
          </a:p>
          <a:p>
            <a:r>
              <a:rPr lang="en-US" sz="2000" dirty="0">
                <a:solidFill>
                  <a:schemeClr val="tx1"/>
                </a:solidFill>
                <a:latin typeface="Arial"/>
                <a:cs typeface="Arial"/>
              </a:rPr>
              <a:t>Here is a photo of future President Franklin Delano Roosevelt in 1900 at the age of 18  </a:t>
            </a:r>
            <a:r>
              <a:rPr lang="mr-IN" sz="2000" dirty="0">
                <a:solidFill>
                  <a:schemeClr val="tx1"/>
                </a:solidFill>
                <a:latin typeface="Arial"/>
                <a:cs typeface="Arial"/>
              </a:rPr>
              <a:t>……</a:t>
            </a:r>
            <a:r>
              <a:rPr lang="en-US" sz="2000" dirty="0">
                <a:solidFill>
                  <a:schemeClr val="tx1"/>
                </a:solidFill>
                <a:latin typeface="Arial"/>
                <a:cs typeface="Arial"/>
              </a:rPr>
              <a:t>.</a:t>
            </a:r>
            <a:endParaRPr lang="en-US" b="1" dirty="0">
              <a:solidFill>
                <a:schemeClr val="tx1"/>
              </a:solidFill>
              <a:latin typeface="Arial"/>
              <a:cs typeface="Arial"/>
            </a:endParaRPr>
          </a:p>
          <a:p>
            <a:pPr algn="ctr"/>
            <a:endParaRPr lang="en-US" sz="1600" dirty="0">
              <a:solidFill>
                <a:schemeClr val="tx1"/>
              </a:solidFill>
              <a:latin typeface="Arial"/>
              <a:cs typeface="Arial"/>
            </a:endParaRPr>
          </a:p>
          <a:p>
            <a:pPr algn="ctr"/>
            <a:endParaRPr lang="en-US" sz="1600" dirty="0">
              <a:solidFill>
                <a:schemeClr val="tx1"/>
              </a:solidFill>
              <a:latin typeface="Arial"/>
              <a:cs typeface="Arial"/>
            </a:endParaRPr>
          </a:p>
        </p:txBody>
      </p:sp>
      <p:sp>
        <p:nvSpPr>
          <p:cNvPr id="6" name="Rectangle 5"/>
          <p:cNvSpPr>
            <a:spLocks noChangeArrowheads="1"/>
          </p:cNvSpPr>
          <p:nvPr/>
        </p:nvSpPr>
        <p:spPr bwMode="auto">
          <a:xfrm>
            <a:off x="2232069" y="3048000"/>
            <a:ext cx="7975537" cy="377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dirty="0">
                <a:solidFill>
                  <a:schemeClr val="tx1"/>
                </a:solidFill>
                <a:latin typeface="Arial"/>
                <a:cs typeface="Arial"/>
              </a:rPr>
              <a:t> </a:t>
            </a:r>
          </a:p>
        </p:txBody>
      </p:sp>
      <p:sp>
        <p:nvSpPr>
          <p:cNvPr id="7" name="TextBox 6"/>
          <p:cNvSpPr txBox="1"/>
          <p:nvPr/>
        </p:nvSpPr>
        <p:spPr>
          <a:xfrm>
            <a:off x="1751012" y="609600"/>
            <a:ext cx="8686800" cy="646331"/>
          </a:xfrm>
          <a:prstGeom prst="rect">
            <a:avLst/>
          </a:prstGeom>
          <a:solidFill>
            <a:srgbClr val="000090"/>
          </a:solidFill>
          <a:ln w="76200" cmpd="sng">
            <a:solidFill>
              <a:srgbClr val="FF0000"/>
            </a:solidFill>
          </a:ln>
        </p:spPr>
        <p:txBody>
          <a:bodyPr wrap="square">
            <a:spAutoFit/>
          </a:bodyPr>
          <a:lstStyle/>
          <a:p>
            <a:pPr algn="ctr">
              <a:defRPr/>
            </a:pPr>
            <a:r>
              <a:rPr lang="en-US" sz="3600" b="1" dirty="0">
                <a:ln>
                  <a:solidFill>
                    <a:srgbClr val="000000"/>
                  </a:solidFill>
                </a:ln>
                <a:latin typeface="Garamond"/>
                <a:cs typeface="Garamond"/>
              </a:rPr>
              <a:t>Franklin Delano Roosevelt’s Early Years</a:t>
            </a:r>
            <a:endParaRPr lang="en-US" sz="4400" i="1" dirty="0">
              <a:ln>
                <a:solidFill>
                  <a:srgbClr val="000000"/>
                </a:solidFill>
              </a:ln>
              <a:latin typeface="Garamond"/>
              <a:cs typeface="Garamond"/>
            </a:endParaRPr>
          </a:p>
        </p:txBody>
      </p:sp>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7694612" y="1905000"/>
            <a:ext cx="3124200" cy="3581400"/>
          </a:xfrm>
          <a:prstGeom prst="rect">
            <a:avLst/>
          </a:prstGeom>
          <a:noFill/>
          <a:ln w="50800">
            <a:solidFill>
              <a:schemeClr val="bg1">
                <a:lumMod val="65000"/>
              </a:schemeClr>
            </a:solidFill>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4812" y="228600"/>
            <a:ext cx="7848599" cy="635963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extBox 1"/>
          <p:cNvSpPr txBox="1"/>
          <p:nvPr/>
        </p:nvSpPr>
        <p:spPr>
          <a:xfrm>
            <a:off x="4190187" y="3657600"/>
            <a:ext cx="1980425" cy="1015663"/>
          </a:xfrm>
          <a:prstGeom prst="rect">
            <a:avLst/>
          </a:prstGeom>
          <a:noFill/>
        </p:spPr>
        <p:txBody>
          <a:bodyPr wrap="square" rtlCol="0">
            <a:spAutoFit/>
          </a:bodyPr>
          <a:lstStyle/>
          <a:p>
            <a:r>
              <a:rPr lang="en-US" sz="1200" b="1" dirty="0">
                <a:solidFill>
                  <a:srgbClr val="FF0000"/>
                </a:solidFill>
              </a:rPr>
              <a:t>USS </a:t>
            </a:r>
            <a:r>
              <a:rPr lang="en-US" sz="1200" b="1" i="1" dirty="0">
                <a:solidFill>
                  <a:srgbClr val="FF0000"/>
                </a:solidFill>
              </a:rPr>
              <a:t>Indianapolis</a:t>
            </a:r>
          </a:p>
          <a:p>
            <a:r>
              <a:rPr lang="en-US" sz="1200" b="1" dirty="0">
                <a:solidFill>
                  <a:srgbClr val="FF0000"/>
                </a:solidFill>
              </a:rPr>
              <a:t>       (CA-35) </a:t>
            </a:r>
          </a:p>
          <a:p>
            <a:r>
              <a:rPr lang="en-US" sz="1200" b="1" dirty="0">
                <a:solidFill>
                  <a:srgbClr val="FF0000"/>
                </a:solidFill>
              </a:rPr>
              <a:t>sank here after  </a:t>
            </a:r>
          </a:p>
          <a:p>
            <a:r>
              <a:rPr lang="en-US" sz="1200" b="1" dirty="0">
                <a:solidFill>
                  <a:srgbClr val="FF0000"/>
                </a:solidFill>
              </a:rPr>
              <a:t>  midnight on</a:t>
            </a:r>
          </a:p>
          <a:p>
            <a:r>
              <a:rPr lang="en-US" sz="1200" b="1" dirty="0">
                <a:solidFill>
                  <a:srgbClr val="FF0000"/>
                </a:solidFill>
              </a:rPr>
              <a:t>   30 July 1945</a:t>
            </a:r>
          </a:p>
        </p:txBody>
      </p:sp>
      <p:sp>
        <p:nvSpPr>
          <p:cNvPr id="4" name="Up Arrow 3"/>
          <p:cNvSpPr/>
          <p:nvPr/>
        </p:nvSpPr>
        <p:spPr bwMode="auto">
          <a:xfrm rot="2428829">
            <a:off x="5092096" y="3055595"/>
            <a:ext cx="175831" cy="733004"/>
          </a:xfrm>
          <a:prstGeom prst="upArrow">
            <a:avLst>
              <a:gd name="adj1" fmla="val 37504"/>
              <a:gd name="adj2" fmla="val 50000"/>
            </a:avLst>
          </a:prstGeom>
          <a:solidFill>
            <a:srgbClr val="FF0000"/>
          </a:solidFill>
          <a:ln w="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2963862" y="800100"/>
            <a:ext cx="6261100" cy="5245100"/>
          </a:xfrm>
          <a:prstGeom prst="rect">
            <a:avLst/>
          </a:prstGeom>
        </p:spPr>
      </p:pic>
    </p:spTree>
    <p:extLst>
      <p:ext uri="{BB962C8B-B14F-4D97-AF65-F5344CB8AC3E}">
        <p14:creationId xmlns:p14="http://schemas.microsoft.com/office/powerpoint/2010/main" val="371559652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9330" name="Rectangle 8"/>
          <p:cNvSpPr>
            <a:spLocks noChangeArrowheads="1"/>
          </p:cNvSpPr>
          <p:nvPr/>
        </p:nvSpPr>
        <p:spPr bwMode="auto">
          <a:xfrm>
            <a:off x="1779587" y="1371600"/>
            <a:ext cx="8629650"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An estimated </a:t>
            </a:r>
            <a:r>
              <a:rPr lang="en-US" sz="2400" b="1" dirty="0">
                <a:solidFill>
                  <a:schemeClr val="accent1">
                    <a:lumMod val="50000"/>
                  </a:schemeClr>
                </a:solidFill>
                <a:latin typeface="Garamond" charset="0"/>
                <a:cs typeface="Garamond" charset="0"/>
              </a:rPr>
              <a:t>300</a:t>
            </a:r>
            <a:r>
              <a:rPr lang="en-US" sz="2400" i="1" dirty="0">
                <a:solidFill>
                  <a:schemeClr val="tx1"/>
                </a:solidFill>
                <a:latin typeface="Garamond" charset="0"/>
                <a:cs typeface="Garamond" charset="0"/>
              </a:rPr>
              <a:t> </a:t>
            </a:r>
            <a:r>
              <a:rPr lang="en-US" sz="2000" dirty="0">
                <a:solidFill>
                  <a:schemeClr val="tx1"/>
                </a:solidFill>
                <a:latin typeface="Arial"/>
                <a:cs typeface="Arial"/>
              </a:rPr>
              <a:t>men went down with the ship.</a:t>
            </a:r>
          </a:p>
          <a:p>
            <a:endParaRPr lang="en-US" sz="800" dirty="0">
              <a:solidFill>
                <a:schemeClr val="tx1"/>
              </a:solidFill>
              <a:latin typeface="Arial"/>
              <a:cs typeface="Arial"/>
            </a:endParaRPr>
          </a:p>
          <a:p>
            <a:r>
              <a:rPr lang="en-US" sz="2000" dirty="0">
                <a:solidFill>
                  <a:schemeClr val="tx1"/>
                </a:solidFill>
                <a:latin typeface="Arial"/>
                <a:cs typeface="Arial"/>
              </a:rPr>
              <a:t>About</a:t>
            </a:r>
            <a:r>
              <a:rPr lang="en-US" sz="2000" i="1" dirty="0">
                <a:solidFill>
                  <a:schemeClr val="tx1"/>
                </a:solidFill>
                <a:latin typeface="Garamond" charset="0"/>
                <a:cs typeface="Garamond" charset="0"/>
              </a:rPr>
              <a:t> </a:t>
            </a:r>
            <a:r>
              <a:rPr lang="en-US" sz="2400" b="1" dirty="0">
                <a:solidFill>
                  <a:srgbClr val="00664D"/>
                </a:solidFill>
                <a:latin typeface="Garamond" charset="0"/>
                <a:cs typeface="Garamond" charset="0"/>
              </a:rPr>
              <a:t>100</a:t>
            </a:r>
            <a:r>
              <a:rPr lang="en-US" sz="2400" i="1" dirty="0">
                <a:solidFill>
                  <a:schemeClr val="tx1"/>
                </a:solidFill>
                <a:latin typeface="Garamond" charset="0"/>
                <a:cs typeface="Garamond" charset="0"/>
              </a:rPr>
              <a:t> </a:t>
            </a:r>
            <a:r>
              <a:rPr lang="en-US" sz="2000" dirty="0">
                <a:solidFill>
                  <a:schemeClr val="tx1"/>
                </a:solidFill>
                <a:latin typeface="Arial"/>
                <a:cs typeface="Arial"/>
              </a:rPr>
              <a:t>men survived the sinking but had suffered severe and traumatic wounds sustained in the torpedo explosions. They would die within the first few hours after the sinking.</a:t>
            </a:r>
          </a:p>
          <a:p>
            <a:endParaRPr lang="en-US" sz="800" dirty="0">
              <a:solidFill>
                <a:schemeClr val="tx1"/>
              </a:solidFill>
              <a:latin typeface="Arial"/>
              <a:cs typeface="Arial"/>
            </a:endParaRPr>
          </a:p>
          <a:p>
            <a:r>
              <a:rPr lang="en-US" sz="2000" dirty="0">
                <a:solidFill>
                  <a:schemeClr val="tx1"/>
                </a:solidFill>
                <a:latin typeface="Arial"/>
                <a:cs typeface="Arial"/>
              </a:rPr>
              <a:t>Another</a:t>
            </a:r>
            <a:r>
              <a:rPr lang="en-US" sz="2000" i="1" dirty="0">
                <a:solidFill>
                  <a:schemeClr val="tx1"/>
                </a:solidFill>
                <a:latin typeface="Garamond" charset="0"/>
                <a:cs typeface="Garamond" charset="0"/>
              </a:rPr>
              <a:t> </a:t>
            </a:r>
            <a:r>
              <a:rPr lang="en-US" sz="2400" b="1" dirty="0">
                <a:solidFill>
                  <a:srgbClr val="00664D"/>
                </a:solidFill>
                <a:latin typeface="Garamond" charset="0"/>
                <a:cs typeface="Garamond" charset="0"/>
              </a:rPr>
              <a:t>475</a:t>
            </a:r>
            <a:r>
              <a:rPr lang="en-US" sz="2400" i="1" dirty="0">
                <a:solidFill>
                  <a:schemeClr val="tx1"/>
                </a:solidFill>
                <a:latin typeface="Garamond" charset="0"/>
                <a:cs typeface="Garamond" charset="0"/>
              </a:rPr>
              <a:t> </a:t>
            </a:r>
            <a:r>
              <a:rPr lang="en-US" sz="2000" dirty="0">
                <a:solidFill>
                  <a:schemeClr val="tx1"/>
                </a:solidFill>
                <a:latin typeface="Arial"/>
                <a:cs typeface="Arial"/>
              </a:rPr>
              <a:t>men died in the water over the next 4 ½ days from multiple causes:  </a:t>
            </a:r>
            <a:r>
              <a:rPr lang="en-US" sz="2000" i="1" dirty="0">
                <a:solidFill>
                  <a:schemeClr val="tx1"/>
                </a:solidFill>
                <a:latin typeface="Arial"/>
                <a:cs typeface="Arial"/>
              </a:rPr>
              <a:t>dehydration, overexposure, exhaustion, intentional saltwater ingestion, hallucinatory driven attacks on fellow crew and frequent and multiple shark attack</a:t>
            </a:r>
            <a:r>
              <a:rPr lang="en-US" sz="2000" dirty="0">
                <a:solidFill>
                  <a:schemeClr val="tx1"/>
                </a:solidFill>
                <a:latin typeface="Arial"/>
                <a:cs typeface="Arial"/>
              </a:rPr>
              <a:t>s.</a:t>
            </a:r>
          </a:p>
          <a:p>
            <a:endParaRPr lang="en-US" sz="800" dirty="0">
              <a:solidFill>
                <a:schemeClr val="tx1"/>
              </a:solidFill>
              <a:latin typeface="Arial"/>
              <a:cs typeface="Arial"/>
            </a:endParaRPr>
          </a:p>
          <a:p>
            <a:r>
              <a:rPr lang="en-US" sz="2000" dirty="0">
                <a:solidFill>
                  <a:schemeClr val="tx1"/>
                </a:solidFill>
                <a:latin typeface="Arial"/>
                <a:cs typeface="Arial"/>
              </a:rPr>
              <a:t>Note that following rescue, dozens of bodies were identified and buried at sea by crew members serving aboard US Navy Recovery Ships, but</a:t>
            </a:r>
          </a:p>
          <a:p>
            <a:pPr algn="ctr"/>
            <a:endParaRPr lang="en-US" sz="800" dirty="0">
              <a:solidFill>
                <a:schemeClr val="tx1"/>
              </a:solidFill>
              <a:latin typeface="Arial"/>
              <a:cs typeface="Arial"/>
            </a:endParaRPr>
          </a:p>
          <a:p>
            <a:pPr algn="ctr"/>
            <a:endParaRPr lang="en-US" sz="800" b="1" dirty="0">
              <a:solidFill>
                <a:schemeClr val="tx1"/>
              </a:solidFill>
              <a:latin typeface="Arial"/>
              <a:cs typeface="Arial"/>
            </a:endParaRPr>
          </a:p>
          <a:p>
            <a:pPr algn="ctr"/>
            <a:r>
              <a:rPr lang="en-US" sz="2400" b="1" dirty="0">
                <a:solidFill>
                  <a:schemeClr val="accent1">
                    <a:lumMod val="50000"/>
                  </a:schemeClr>
                </a:solidFill>
                <a:latin typeface="Arial"/>
                <a:cs typeface="Arial"/>
              </a:rPr>
              <a:t> 875  men were </a:t>
            </a:r>
            <a:r>
              <a:rPr lang="en-US" sz="2400" b="1" i="1" u="sng" dirty="0">
                <a:solidFill>
                  <a:schemeClr val="accent1">
                    <a:lumMod val="50000"/>
                  </a:schemeClr>
                </a:solidFill>
                <a:latin typeface="Arial"/>
                <a:cs typeface="Arial"/>
              </a:rPr>
              <a:t>initially</a:t>
            </a:r>
            <a:r>
              <a:rPr lang="en-US" sz="2400" b="1" dirty="0">
                <a:solidFill>
                  <a:schemeClr val="accent1">
                    <a:lumMod val="50000"/>
                  </a:schemeClr>
                </a:solidFill>
                <a:latin typeface="Arial"/>
                <a:cs typeface="Arial"/>
              </a:rPr>
              <a:t> reported as</a:t>
            </a:r>
          </a:p>
          <a:p>
            <a:pPr algn="ctr"/>
            <a:endParaRPr lang="en-US" b="1" dirty="0">
              <a:solidFill>
                <a:schemeClr val="accent1">
                  <a:lumMod val="50000"/>
                </a:schemeClr>
              </a:solidFill>
              <a:latin typeface="Arial"/>
              <a:cs typeface="Arial"/>
            </a:endParaRPr>
          </a:p>
          <a:p>
            <a:pPr algn="ctr"/>
            <a:r>
              <a:rPr lang="en-US" sz="3200" b="1" dirty="0">
                <a:solidFill>
                  <a:schemeClr val="accent1">
                    <a:lumMod val="50000"/>
                  </a:schemeClr>
                </a:solidFill>
                <a:latin typeface="Arial"/>
                <a:cs typeface="Arial"/>
              </a:rPr>
              <a:t>“Missing.”</a:t>
            </a:r>
            <a:endParaRPr lang="en-US" sz="2800" b="1" dirty="0">
              <a:solidFill>
                <a:srgbClr val="008000"/>
              </a:solidFill>
              <a:latin typeface="Arial"/>
              <a:cs typeface="Arial"/>
            </a:endParaRPr>
          </a:p>
        </p:txBody>
      </p:sp>
      <p:sp>
        <p:nvSpPr>
          <p:cNvPr id="3" name="TextBox 2"/>
          <p:cNvSpPr txBox="1"/>
          <p:nvPr/>
        </p:nvSpPr>
        <p:spPr>
          <a:xfrm>
            <a:off x="3793269" y="457200"/>
            <a:ext cx="4602286" cy="707886"/>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4000" b="1" dirty="0">
                <a:ln>
                  <a:solidFill>
                    <a:srgbClr val="000000"/>
                  </a:solidFill>
                </a:ln>
                <a:latin typeface="Garamond"/>
                <a:cs typeface="Garamond"/>
              </a:rPr>
              <a:t>Missing Men</a:t>
            </a:r>
          </a:p>
        </p:txBody>
      </p:sp>
    </p:spTree>
    <p:extLst>
      <p:ext uri="{BB962C8B-B14F-4D97-AF65-F5344CB8AC3E}">
        <p14:creationId xmlns:p14="http://schemas.microsoft.com/office/powerpoint/2010/main" val="34912493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81200" y="749300"/>
            <a:ext cx="8216900" cy="5359400"/>
          </a:xfrm>
          <a:prstGeom prst="rect">
            <a:avLst/>
          </a:prstGeom>
        </p:spPr>
      </p:pic>
    </p:spTree>
    <p:extLst>
      <p:ext uri="{BB962C8B-B14F-4D97-AF65-F5344CB8AC3E}">
        <p14:creationId xmlns:p14="http://schemas.microsoft.com/office/powerpoint/2010/main" val="2992555185"/>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9330" name="Rectangle 8"/>
          <p:cNvSpPr>
            <a:spLocks noChangeArrowheads="1"/>
          </p:cNvSpPr>
          <p:nvPr/>
        </p:nvSpPr>
        <p:spPr bwMode="auto">
          <a:xfrm>
            <a:off x="1350962" y="2204859"/>
            <a:ext cx="9486900" cy="366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a:solidFill>
                  <a:schemeClr val="accent6">
                    <a:lumMod val="75000"/>
                  </a:schemeClr>
                </a:solidFill>
                <a:latin typeface="Arial"/>
                <a:cs typeface="Arial"/>
              </a:rPr>
              <a:t>Four (4) crew members </a:t>
            </a:r>
            <a:r>
              <a:rPr lang="en-US" sz="2000" dirty="0">
                <a:solidFill>
                  <a:schemeClr val="tx1"/>
                </a:solidFill>
                <a:latin typeface="Arial"/>
                <a:cs typeface="Arial"/>
              </a:rPr>
              <a:t>initially survived through rescue, but were in very critical condition.  Sadly, they passed away during the early hours of the </a:t>
            </a:r>
            <a:r>
              <a:rPr lang="en-US" sz="2000" b="1" dirty="0">
                <a:solidFill>
                  <a:schemeClr val="accent6">
                    <a:lumMod val="75000"/>
                  </a:schemeClr>
                </a:solidFill>
                <a:latin typeface="Arial"/>
                <a:cs typeface="Arial"/>
              </a:rPr>
              <a:t>Post Rescue </a:t>
            </a:r>
            <a:r>
              <a:rPr lang="en-US" sz="2000" dirty="0">
                <a:solidFill>
                  <a:schemeClr val="tx1"/>
                </a:solidFill>
                <a:latin typeface="Arial"/>
                <a:cs typeface="Arial"/>
              </a:rPr>
              <a:t>period.</a:t>
            </a:r>
          </a:p>
          <a:p>
            <a:endParaRPr lang="en-US" sz="2000" dirty="0">
              <a:solidFill>
                <a:schemeClr val="tx1"/>
              </a:solidFill>
              <a:latin typeface="Arial"/>
              <a:cs typeface="Arial"/>
            </a:endParaRPr>
          </a:p>
          <a:p>
            <a:r>
              <a:rPr lang="en-US" sz="2000" dirty="0">
                <a:solidFill>
                  <a:schemeClr val="tx1"/>
                </a:solidFill>
                <a:latin typeface="Arial"/>
                <a:cs typeface="Arial"/>
              </a:rPr>
              <a:t>The four </a:t>
            </a:r>
            <a:r>
              <a:rPr lang="en-US" sz="2000" b="1" dirty="0">
                <a:solidFill>
                  <a:srgbClr val="22228B"/>
                </a:solidFill>
                <a:latin typeface="Arial"/>
                <a:cs typeface="Arial"/>
              </a:rPr>
              <a:t>Deceased Post-Rescue </a:t>
            </a:r>
            <a:r>
              <a:rPr lang="en-US" sz="2000" dirty="0">
                <a:solidFill>
                  <a:schemeClr val="tx1"/>
                </a:solidFill>
                <a:latin typeface="Arial"/>
                <a:cs typeface="Arial"/>
              </a:rPr>
              <a:t>sailors were:</a:t>
            </a:r>
          </a:p>
          <a:p>
            <a:endParaRPr lang="en-US" sz="2000" dirty="0">
              <a:solidFill>
                <a:schemeClr val="tx1"/>
              </a:solidFill>
              <a:latin typeface="Arial"/>
              <a:cs typeface="Arial"/>
            </a:endParaRPr>
          </a:p>
          <a:p>
            <a:pPr algn="ctr"/>
            <a:r>
              <a:rPr lang="en-US" sz="2000" b="1" dirty="0">
                <a:solidFill>
                  <a:srgbClr val="22228B"/>
                </a:solidFill>
                <a:latin typeface="Arial"/>
                <a:cs typeface="Arial"/>
              </a:rPr>
              <a:t>Frederick E. Harrison</a:t>
            </a:r>
          </a:p>
          <a:p>
            <a:pPr algn="ctr"/>
            <a:r>
              <a:rPr lang="en-US" sz="2000" b="1" dirty="0">
                <a:solidFill>
                  <a:srgbClr val="22228B"/>
                </a:solidFill>
                <a:latin typeface="Arial"/>
                <a:cs typeface="Arial"/>
              </a:rPr>
              <a:t>Ralph R. Peterson</a:t>
            </a:r>
          </a:p>
          <a:p>
            <a:pPr algn="ctr"/>
            <a:r>
              <a:rPr lang="en-US" sz="2000" b="1" dirty="0">
                <a:solidFill>
                  <a:srgbClr val="22228B"/>
                </a:solidFill>
                <a:latin typeface="Arial"/>
                <a:cs typeface="Arial"/>
              </a:rPr>
              <a:t>Robert A. Russell</a:t>
            </a:r>
          </a:p>
          <a:p>
            <a:pPr algn="ctr"/>
            <a:r>
              <a:rPr lang="en-US" sz="2000" b="1" dirty="0">
                <a:solidFill>
                  <a:srgbClr val="22228B"/>
                </a:solidFill>
                <a:latin typeface="Arial"/>
                <a:cs typeface="Arial"/>
              </a:rPr>
              <a:t>Robert L. Shipman</a:t>
            </a:r>
          </a:p>
          <a:p>
            <a:endParaRPr lang="en-US" sz="2000" dirty="0">
              <a:solidFill>
                <a:schemeClr val="tx1"/>
              </a:solidFill>
              <a:latin typeface="Arial"/>
              <a:cs typeface="Arial"/>
            </a:endParaRPr>
          </a:p>
          <a:p>
            <a:endParaRPr lang="en-US" sz="1100" dirty="0">
              <a:solidFill>
                <a:schemeClr val="tx1"/>
              </a:solidFill>
              <a:latin typeface="Arial"/>
              <a:cs typeface="Arial"/>
            </a:endParaRPr>
          </a:p>
        </p:txBody>
      </p:sp>
      <p:sp>
        <p:nvSpPr>
          <p:cNvPr id="3" name="TextBox 2"/>
          <p:cNvSpPr txBox="1"/>
          <p:nvPr/>
        </p:nvSpPr>
        <p:spPr>
          <a:xfrm>
            <a:off x="2779712" y="677109"/>
            <a:ext cx="6629400"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b="1" dirty="0">
                <a:ln>
                  <a:solidFill>
                    <a:srgbClr val="000000"/>
                  </a:solidFill>
                </a:ln>
                <a:latin typeface="Garamond"/>
                <a:cs typeface="Garamond"/>
              </a:rPr>
              <a:t>Deceased Post-Rescue</a:t>
            </a:r>
          </a:p>
        </p:txBody>
      </p:sp>
    </p:spTree>
    <p:extLst>
      <p:ext uri="{BB962C8B-B14F-4D97-AF65-F5344CB8AC3E}">
        <p14:creationId xmlns:p14="http://schemas.microsoft.com/office/powerpoint/2010/main" val="278647606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922587" y="914400"/>
            <a:ext cx="6343650"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Pain, Suffering and Fear</a:t>
            </a:r>
          </a:p>
        </p:txBody>
      </p:sp>
      <p:sp>
        <p:nvSpPr>
          <p:cNvPr id="8" name="Rectangle 8"/>
          <p:cNvSpPr>
            <a:spLocks noChangeArrowheads="1"/>
          </p:cNvSpPr>
          <p:nvPr/>
        </p:nvSpPr>
        <p:spPr bwMode="auto">
          <a:xfrm>
            <a:off x="1979612" y="2129135"/>
            <a:ext cx="8305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400" b="1" dirty="0">
                <a:solidFill>
                  <a:schemeClr val="tx1"/>
                </a:solidFill>
                <a:latin typeface="Arial"/>
                <a:cs typeface="Arial"/>
              </a:rPr>
              <a:t>          Those rescued had faced many challenges:</a:t>
            </a:r>
          </a:p>
        </p:txBody>
      </p:sp>
      <p:sp>
        <p:nvSpPr>
          <p:cNvPr id="9" name="Rectangle 8"/>
          <p:cNvSpPr>
            <a:spLocks noChangeArrowheads="1"/>
          </p:cNvSpPr>
          <p:nvPr/>
        </p:nvSpPr>
        <p:spPr bwMode="auto">
          <a:xfrm>
            <a:off x="3351212" y="2667000"/>
            <a:ext cx="5486400" cy="3112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lnSpc>
                <a:spcPct val="120000"/>
              </a:lnSpc>
              <a:buFont typeface="Arial"/>
              <a:buChar char="•"/>
            </a:pPr>
            <a:r>
              <a:rPr lang="en-US" sz="2000" dirty="0">
                <a:solidFill>
                  <a:schemeClr val="tx1"/>
                </a:solidFill>
                <a:latin typeface="Arial"/>
                <a:cs typeface="Arial"/>
              </a:rPr>
              <a:t>Sun exposure in daylight hours</a:t>
            </a:r>
          </a:p>
          <a:p>
            <a:pPr marL="285750" indent="-285750">
              <a:lnSpc>
                <a:spcPct val="120000"/>
              </a:lnSpc>
              <a:buFont typeface="Arial"/>
              <a:buChar char="•"/>
            </a:pPr>
            <a:r>
              <a:rPr lang="en-US" sz="2000" dirty="0">
                <a:solidFill>
                  <a:schemeClr val="tx1"/>
                </a:solidFill>
                <a:latin typeface="Arial"/>
                <a:cs typeface="Arial"/>
              </a:rPr>
              <a:t>Temperature drops at night</a:t>
            </a:r>
          </a:p>
          <a:p>
            <a:pPr marL="285750" indent="-285750">
              <a:lnSpc>
                <a:spcPct val="120000"/>
              </a:lnSpc>
              <a:buFont typeface="Arial"/>
              <a:buChar char="•"/>
            </a:pPr>
            <a:r>
              <a:rPr lang="en-US" sz="2000" dirty="0">
                <a:solidFill>
                  <a:schemeClr val="tx1"/>
                </a:solidFill>
                <a:latin typeface="Arial"/>
                <a:cs typeface="Arial"/>
              </a:rPr>
              <a:t>Dehydration and salt water sores </a:t>
            </a:r>
          </a:p>
          <a:p>
            <a:pPr marL="285750" indent="-285750">
              <a:lnSpc>
                <a:spcPct val="120000"/>
              </a:lnSpc>
              <a:buFont typeface="Arial"/>
              <a:buChar char="•"/>
            </a:pPr>
            <a:r>
              <a:rPr lang="en-US" sz="2000" dirty="0">
                <a:solidFill>
                  <a:schemeClr val="tx1"/>
                </a:solidFill>
                <a:latin typeface="Arial"/>
                <a:cs typeface="Arial"/>
              </a:rPr>
              <a:t>Injuries sustained from onboard fires</a:t>
            </a:r>
          </a:p>
          <a:p>
            <a:pPr marL="285750" indent="-285750">
              <a:lnSpc>
                <a:spcPct val="120000"/>
              </a:lnSpc>
              <a:buFont typeface="Arial"/>
              <a:buChar char="•"/>
            </a:pPr>
            <a:r>
              <a:rPr lang="en-US" sz="2000" dirty="0">
                <a:solidFill>
                  <a:schemeClr val="tx1"/>
                </a:solidFill>
                <a:latin typeface="Arial"/>
                <a:cs typeface="Arial"/>
              </a:rPr>
              <a:t>Hypernatremia (</a:t>
            </a:r>
            <a:r>
              <a:rPr lang="en-US" sz="2000" i="1" dirty="0">
                <a:solidFill>
                  <a:schemeClr val="tx1"/>
                </a:solidFill>
                <a:latin typeface="Arial"/>
                <a:cs typeface="Arial"/>
              </a:rPr>
              <a:t>Salt Water Poisoning</a:t>
            </a:r>
            <a:r>
              <a:rPr lang="en-US" sz="2000" dirty="0">
                <a:solidFill>
                  <a:schemeClr val="tx1"/>
                </a:solidFill>
                <a:latin typeface="Arial"/>
                <a:cs typeface="Arial"/>
              </a:rPr>
              <a:t>)</a:t>
            </a:r>
          </a:p>
          <a:p>
            <a:pPr marL="285750" indent="-285750">
              <a:lnSpc>
                <a:spcPct val="120000"/>
              </a:lnSpc>
              <a:buFont typeface="Arial"/>
              <a:buChar char="•"/>
            </a:pPr>
            <a:r>
              <a:rPr lang="en-US" sz="2000" dirty="0">
                <a:solidFill>
                  <a:schemeClr val="tx1"/>
                </a:solidFill>
                <a:latin typeface="Arial"/>
                <a:cs typeface="Arial"/>
              </a:rPr>
              <a:t>Physical attacks from deranged shipmates</a:t>
            </a:r>
          </a:p>
          <a:p>
            <a:pPr marL="285750" indent="-285750">
              <a:lnSpc>
                <a:spcPct val="120000"/>
              </a:lnSpc>
              <a:buFont typeface="Arial"/>
              <a:buChar char="•"/>
            </a:pPr>
            <a:r>
              <a:rPr lang="en-US" sz="2000" dirty="0">
                <a:solidFill>
                  <a:schemeClr val="tx1"/>
                </a:solidFill>
                <a:latin typeface="Arial"/>
                <a:cs typeface="Arial"/>
              </a:rPr>
              <a:t>Bunker oil ingestion and eye exposure</a:t>
            </a:r>
          </a:p>
          <a:p>
            <a:pPr marL="285750" indent="-285750">
              <a:lnSpc>
                <a:spcPct val="120000"/>
              </a:lnSpc>
              <a:buFont typeface="Arial"/>
              <a:buChar char="•"/>
            </a:pPr>
            <a:r>
              <a:rPr lang="en-US" sz="2000" dirty="0">
                <a:solidFill>
                  <a:schemeClr val="tx1"/>
                </a:solidFill>
                <a:latin typeface="Arial"/>
                <a:cs typeface="Arial"/>
              </a:rPr>
              <a:t>Sharks, sharks and more sharks</a:t>
            </a:r>
          </a:p>
        </p:txBody>
      </p:sp>
    </p:spTree>
    <p:extLst>
      <p:ext uri="{BB962C8B-B14F-4D97-AF65-F5344CB8AC3E}">
        <p14:creationId xmlns:p14="http://schemas.microsoft.com/office/powerpoint/2010/main" val="301026666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3846899" y="457200"/>
            <a:ext cx="4495026"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Planes Overhead</a:t>
            </a:r>
          </a:p>
        </p:txBody>
      </p:sp>
      <p:sp>
        <p:nvSpPr>
          <p:cNvPr id="6" name="Rectangle 8"/>
          <p:cNvSpPr>
            <a:spLocks noChangeArrowheads="1"/>
          </p:cNvSpPr>
          <p:nvPr/>
        </p:nvSpPr>
        <p:spPr bwMode="auto">
          <a:xfrm>
            <a:off x="1912937" y="1600201"/>
            <a:ext cx="8362950" cy="4539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sz="1100" dirty="0">
              <a:solidFill>
                <a:schemeClr val="tx1"/>
              </a:solidFill>
              <a:latin typeface="Arial"/>
              <a:cs typeface="Arial"/>
            </a:endParaRPr>
          </a:p>
          <a:p>
            <a:r>
              <a:rPr lang="en-US" sz="2000" dirty="0">
                <a:solidFill>
                  <a:schemeClr val="tx1"/>
                </a:solidFill>
                <a:latin typeface="Arial"/>
                <a:cs typeface="Arial"/>
              </a:rPr>
              <a:t>Post sinking, survivors saw multiple planes fly over; but all were so high (</a:t>
            </a:r>
            <a:r>
              <a:rPr lang="en-US" sz="2000" i="1" dirty="0">
                <a:solidFill>
                  <a:schemeClr val="tx1"/>
                </a:solidFill>
                <a:latin typeface="Arial"/>
                <a:cs typeface="Arial"/>
              </a:rPr>
              <a:t>and out of range</a:t>
            </a:r>
            <a:r>
              <a:rPr lang="en-US" sz="2000" dirty="0">
                <a:solidFill>
                  <a:schemeClr val="tx1"/>
                </a:solidFill>
                <a:latin typeface="Arial"/>
                <a:cs typeface="Arial"/>
              </a:rPr>
              <a:t>) that the pilots never spotted them despite survivor efforts to send up flares.</a:t>
            </a:r>
          </a:p>
          <a:p>
            <a:endParaRPr lang="en-US" sz="1200" dirty="0">
              <a:solidFill>
                <a:schemeClr val="tx1"/>
              </a:solidFill>
              <a:latin typeface="Arial"/>
              <a:cs typeface="Arial"/>
            </a:endParaRPr>
          </a:p>
          <a:p>
            <a:r>
              <a:rPr lang="en-US" sz="2000" dirty="0">
                <a:solidFill>
                  <a:schemeClr val="tx1"/>
                </a:solidFill>
                <a:latin typeface="Arial"/>
                <a:cs typeface="Arial"/>
              </a:rPr>
              <a:t>On the second night, a U.S. Army Air Force pilot flying from Manila to Guam had reported “naval action” around 1900 on 31 July, 400+ miles east of Manila.  In hind sight, it was likely that the pilot had seen flares sent up from a few of the survivor rafts.</a:t>
            </a:r>
          </a:p>
          <a:p>
            <a:endParaRPr lang="en-US" sz="1200" dirty="0">
              <a:solidFill>
                <a:schemeClr val="tx1"/>
              </a:solidFill>
              <a:latin typeface="Arial"/>
              <a:cs typeface="Arial"/>
            </a:endParaRPr>
          </a:p>
          <a:p>
            <a:r>
              <a:rPr lang="en-US" sz="2000" dirty="0">
                <a:solidFill>
                  <a:schemeClr val="tx1"/>
                </a:solidFill>
                <a:latin typeface="Arial"/>
                <a:cs typeface="Arial"/>
              </a:rPr>
              <a:t>The “naval action” was reported to Operations and Navigation at Guam.  The action was dismissed under the assumption that if it was naval action, the Navy was already aware of it!</a:t>
            </a:r>
          </a:p>
          <a:p>
            <a:endParaRPr lang="en-US" sz="1400" dirty="0">
              <a:solidFill>
                <a:schemeClr val="tx1"/>
              </a:solidFill>
              <a:latin typeface="Arial"/>
              <a:cs typeface="Arial"/>
            </a:endParaRPr>
          </a:p>
          <a:p>
            <a:r>
              <a:rPr lang="en-US" sz="2000" b="1" dirty="0">
                <a:solidFill>
                  <a:schemeClr val="tx1"/>
                </a:solidFill>
                <a:latin typeface="Arial"/>
                <a:cs typeface="Arial"/>
              </a:rPr>
              <a:t>About noon on 2 August (</a:t>
            </a:r>
            <a:r>
              <a:rPr lang="en-US" sz="2000" b="1" i="1" dirty="0">
                <a:solidFill>
                  <a:schemeClr val="tx1"/>
                </a:solidFill>
                <a:latin typeface="Arial"/>
                <a:cs typeface="Arial"/>
              </a:rPr>
              <a:t>84 hours post sinking), </a:t>
            </a:r>
            <a:r>
              <a:rPr lang="en-US" sz="2000" b="1" dirty="0">
                <a:solidFill>
                  <a:schemeClr val="tx1"/>
                </a:solidFill>
                <a:latin typeface="Arial"/>
                <a:cs typeface="Arial"/>
              </a:rPr>
              <a:t>survivors would be discovered (</a:t>
            </a:r>
            <a:r>
              <a:rPr lang="en-US" sz="2000" b="1" i="1" dirty="0">
                <a:solidFill>
                  <a:schemeClr val="tx1"/>
                </a:solidFill>
                <a:latin typeface="Arial"/>
                <a:cs typeface="Arial"/>
              </a:rPr>
              <a:t>by chance</a:t>
            </a:r>
            <a:r>
              <a:rPr lang="en-US" sz="2000" b="1" dirty="0">
                <a:solidFill>
                  <a:schemeClr val="tx1"/>
                </a:solidFill>
                <a:latin typeface="Arial"/>
                <a:cs typeface="Arial"/>
              </a:rPr>
              <a:t>) by the pilot of a PV-1 Ventura plane!</a:t>
            </a:r>
          </a:p>
        </p:txBody>
      </p:sp>
      <p:sp>
        <p:nvSpPr>
          <p:cNvPr id="9" name="Rectangle 8"/>
          <p:cNvSpPr>
            <a:spLocks noChangeArrowheads="1"/>
          </p:cNvSpPr>
          <p:nvPr/>
        </p:nvSpPr>
        <p:spPr bwMode="auto">
          <a:xfrm>
            <a:off x="3010338" y="3890701"/>
            <a:ext cx="616814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a:p>
            <a:endParaRPr lang="en-US" dirty="0">
              <a:solidFill>
                <a:schemeClr val="tx1"/>
              </a:solidFill>
              <a:latin typeface="Arial"/>
              <a:cs typeface="Arial"/>
            </a:endParaRPr>
          </a:p>
        </p:txBody>
      </p:sp>
    </p:spTree>
    <p:extLst>
      <p:ext uri="{BB962C8B-B14F-4D97-AF65-F5344CB8AC3E}">
        <p14:creationId xmlns:p14="http://schemas.microsoft.com/office/powerpoint/2010/main" val="3929873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3482983" y="533400"/>
            <a:ext cx="5222859"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An “Angel” arrives</a:t>
            </a:r>
          </a:p>
        </p:txBody>
      </p:sp>
      <p:sp>
        <p:nvSpPr>
          <p:cNvPr id="8" name="Rectangle 8"/>
          <p:cNvSpPr>
            <a:spLocks noChangeArrowheads="1"/>
          </p:cNvSpPr>
          <p:nvPr/>
        </p:nvSpPr>
        <p:spPr bwMode="auto">
          <a:xfrm>
            <a:off x="2579687" y="1524000"/>
            <a:ext cx="7029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tx1"/>
                </a:solidFill>
                <a:latin typeface="Arial"/>
                <a:cs typeface="Arial"/>
              </a:rPr>
              <a:t>a PV-1 Ventura piloted by Lt Chuck Gwinn flies over</a:t>
            </a:r>
          </a:p>
        </p:txBody>
      </p:sp>
      <p:sp>
        <p:nvSpPr>
          <p:cNvPr id="9" name="Rectangle 8"/>
          <p:cNvSpPr>
            <a:spLocks noChangeArrowheads="1"/>
          </p:cNvSpPr>
          <p:nvPr/>
        </p:nvSpPr>
        <p:spPr bwMode="auto">
          <a:xfrm>
            <a:off x="1634629" y="2263438"/>
            <a:ext cx="5831383" cy="366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spcAft>
                <a:spcPts val="1200"/>
              </a:spcAft>
              <a:buFont typeface="Arial"/>
              <a:buChar char="•"/>
              <a:tabLst>
                <a:tab pos="0" algn="l"/>
                <a:tab pos="227013" algn="l"/>
              </a:tabLst>
            </a:pPr>
            <a:r>
              <a:rPr lang="en-US" dirty="0">
                <a:solidFill>
                  <a:schemeClr val="tx1"/>
                </a:solidFill>
                <a:latin typeface="Arial"/>
                <a:cs typeface="Arial"/>
              </a:rPr>
              <a:t>The plane’s radio antenna required service</a:t>
            </a:r>
          </a:p>
          <a:p>
            <a:pPr marL="285750" indent="-285750">
              <a:spcAft>
                <a:spcPts val="1200"/>
              </a:spcAft>
              <a:buFont typeface="Arial"/>
              <a:buChar char="•"/>
              <a:tabLst>
                <a:tab pos="0" algn="l"/>
                <a:tab pos="227013" algn="l"/>
              </a:tabLst>
            </a:pPr>
            <a:r>
              <a:rPr lang="en-US" dirty="0">
                <a:solidFill>
                  <a:schemeClr val="tx1"/>
                </a:solidFill>
                <a:latin typeface="Arial"/>
                <a:cs typeface="Arial"/>
              </a:rPr>
              <a:t>Lt Gwinn turns over controls to co-pilot</a:t>
            </a:r>
          </a:p>
          <a:p>
            <a:pPr marL="285750" indent="-285750">
              <a:spcAft>
                <a:spcPts val="1200"/>
              </a:spcAft>
              <a:buFont typeface="Arial"/>
              <a:buChar char="•"/>
              <a:tabLst>
                <a:tab pos="0" algn="l"/>
                <a:tab pos="227013" algn="l"/>
              </a:tabLst>
            </a:pPr>
            <a:r>
              <a:rPr lang="en-US" dirty="0">
                <a:solidFill>
                  <a:schemeClr val="tx1"/>
                </a:solidFill>
                <a:latin typeface="Arial"/>
                <a:cs typeface="Arial"/>
              </a:rPr>
              <a:t>In flight, Gwinn services the antenna</a:t>
            </a:r>
          </a:p>
          <a:p>
            <a:pPr marL="285750" indent="-285750">
              <a:spcAft>
                <a:spcPts val="1200"/>
              </a:spcAft>
              <a:buFont typeface="Arial"/>
              <a:buChar char="•"/>
              <a:tabLst>
                <a:tab pos="0" algn="l"/>
                <a:tab pos="227013" algn="l"/>
              </a:tabLst>
            </a:pPr>
            <a:r>
              <a:rPr lang="en-US" dirty="0">
                <a:solidFill>
                  <a:schemeClr val="tx1"/>
                </a:solidFill>
                <a:latin typeface="Arial"/>
                <a:cs typeface="Arial"/>
              </a:rPr>
              <a:t>He looks thru hatch in bottom of plane</a:t>
            </a:r>
          </a:p>
          <a:p>
            <a:pPr marL="285750" indent="-285750">
              <a:spcAft>
                <a:spcPts val="1200"/>
              </a:spcAft>
              <a:buFont typeface="Arial"/>
              <a:buChar char="•"/>
              <a:tabLst>
                <a:tab pos="0" algn="l"/>
                <a:tab pos="227013" algn="l"/>
              </a:tabLst>
            </a:pPr>
            <a:r>
              <a:rPr lang="en-US" dirty="0">
                <a:solidFill>
                  <a:schemeClr val="tx1"/>
                </a:solidFill>
                <a:latin typeface="Arial"/>
                <a:cs typeface="Arial"/>
              </a:rPr>
              <a:t>He sees an oil slick and returns to controls</a:t>
            </a:r>
          </a:p>
          <a:p>
            <a:pPr marL="285750" indent="-285750">
              <a:spcAft>
                <a:spcPts val="1200"/>
              </a:spcAft>
              <a:buFont typeface="Arial"/>
              <a:buChar char="•"/>
              <a:tabLst>
                <a:tab pos="0" algn="l"/>
                <a:tab pos="227013" algn="l"/>
              </a:tabLst>
            </a:pPr>
            <a:r>
              <a:rPr lang="en-US" dirty="0">
                <a:solidFill>
                  <a:schemeClr val="tx1"/>
                </a:solidFill>
                <a:latin typeface="Arial"/>
                <a:cs typeface="Arial"/>
              </a:rPr>
              <a:t>He sees “</a:t>
            </a:r>
            <a:r>
              <a:rPr lang="en-US" i="1" dirty="0">
                <a:solidFill>
                  <a:schemeClr val="tx1"/>
                </a:solidFill>
                <a:latin typeface="Arial"/>
                <a:cs typeface="Arial"/>
              </a:rPr>
              <a:t>Ducks on the Pond</a:t>
            </a:r>
            <a:r>
              <a:rPr lang="en-US" dirty="0">
                <a:solidFill>
                  <a:schemeClr val="tx1"/>
                </a:solidFill>
                <a:latin typeface="Arial"/>
                <a:cs typeface="Arial"/>
              </a:rPr>
              <a:t>” (</a:t>
            </a:r>
            <a:r>
              <a:rPr lang="en-US" i="1" dirty="0">
                <a:solidFill>
                  <a:schemeClr val="tx1"/>
                </a:solidFill>
                <a:latin typeface="Arial"/>
                <a:cs typeface="Arial"/>
              </a:rPr>
              <a:t>bodies in water</a:t>
            </a:r>
            <a:r>
              <a:rPr lang="en-US" dirty="0">
                <a:solidFill>
                  <a:schemeClr val="tx1"/>
                </a:solidFill>
                <a:latin typeface="Arial"/>
                <a:cs typeface="Arial"/>
              </a:rPr>
              <a:t>)</a:t>
            </a:r>
          </a:p>
          <a:p>
            <a:pPr marL="285750" indent="-285750">
              <a:spcAft>
                <a:spcPts val="1200"/>
              </a:spcAft>
              <a:buFont typeface="Arial"/>
              <a:buChar char="•"/>
              <a:tabLst>
                <a:tab pos="0" algn="l"/>
                <a:tab pos="227013" algn="l"/>
              </a:tabLst>
            </a:pPr>
            <a:r>
              <a:rPr lang="en-US" dirty="0">
                <a:solidFill>
                  <a:schemeClr val="tx1"/>
                </a:solidFill>
                <a:latin typeface="Arial"/>
                <a:cs typeface="Arial"/>
              </a:rPr>
              <a:t>He radios in to request rescue assistance</a:t>
            </a:r>
          </a:p>
          <a:p>
            <a:pPr marL="285750" indent="-285750">
              <a:buFont typeface="Arial"/>
              <a:buChar char="•"/>
              <a:tabLst>
                <a:tab pos="0" algn="l"/>
                <a:tab pos="227013" algn="l"/>
              </a:tabLst>
            </a:pPr>
            <a:r>
              <a:rPr lang="en-US" dirty="0">
                <a:solidFill>
                  <a:schemeClr val="tx1"/>
                </a:solidFill>
                <a:latin typeface="Arial"/>
                <a:cs typeface="Arial"/>
              </a:rPr>
              <a:t>Survivors would label Gwinn “</a:t>
            </a:r>
            <a:r>
              <a:rPr lang="en-US" b="1" dirty="0">
                <a:ln>
                  <a:solidFill>
                    <a:srgbClr val="000000"/>
                  </a:solidFill>
                </a:ln>
                <a:solidFill>
                  <a:srgbClr val="000090"/>
                </a:solidFill>
                <a:latin typeface="Arial"/>
                <a:cs typeface="Arial"/>
              </a:rPr>
              <a:t>Our Angel</a:t>
            </a:r>
            <a:r>
              <a:rPr lang="en-US" dirty="0">
                <a:solidFill>
                  <a:schemeClr val="tx1"/>
                </a:solidFill>
                <a:latin typeface="Arial"/>
                <a:cs typeface="Arial"/>
              </a:rPr>
              <a:t>”</a:t>
            </a:r>
          </a:p>
          <a:p>
            <a:pPr marL="285750" indent="-285750">
              <a:buFont typeface="Arial"/>
              <a:buChar char="•"/>
              <a:tabLst>
                <a:tab pos="0" algn="l"/>
              </a:tabLst>
            </a:pPr>
            <a:endParaRPr lang="en-US" sz="1600" dirty="0">
              <a:solidFill>
                <a:schemeClr val="tx1"/>
              </a:solidFill>
              <a:latin typeface="Arial"/>
              <a:cs typeface="Arial"/>
            </a:endParaRPr>
          </a:p>
        </p:txBody>
      </p:sp>
      <p:sp>
        <p:nvSpPr>
          <p:cNvPr id="17" name="Text Box 6"/>
          <p:cNvSpPr txBox="1">
            <a:spLocks noChangeArrowheads="1"/>
          </p:cNvSpPr>
          <p:nvPr/>
        </p:nvSpPr>
        <p:spPr bwMode="auto">
          <a:xfrm>
            <a:off x="7618412" y="5562600"/>
            <a:ext cx="2590799"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z="1400" dirty="0"/>
              <a:t>PV-1 Ventura Pilot Chuck Gwinn</a:t>
            </a:r>
          </a:p>
        </p:txBody>
      </p:sp>
      <p:sp>
        <p:nvSpPr>
          <p:cNvPr id="18" name="Rectangle 8"/>
          <p:cNvSpPr>
            <a:spLocks noChangeArrowheads="1"/>
          </p:cNvSpPr>
          <p:nvPr/>
        </p:nvSpPr>
        <p:spPr bwMode="auto">
          <a:xfrm>
            <a:off x="2209730" y="4605753"/>
            <a:ext cx="70897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2" name="Rectangle 1"/>
          <p:cNvSpPr/>
          <p:nvPr/>
        </p:nvSpPr>
        <p:spPr>
          <a:xfrm>
            <a:off x="8303468" y="2145268"/>
            <a:ext cx="1296144" cy="369332"/>
          </a:xfrm>
          <a:prstGeom prst="rect">
            <a:avLst/>
          </a:prstGeom>
        </p:spPr>
        <p:txBody>
          <a:bodyPr wrap="square">
            <a:spAutoFit/>
          </a:bodyPr>
          <a:lstStyle/>
          <a:p>
            <a:r>
              <a:rPr lang="en-US" b="1" dirty="0">
                <a:ln>
                  <a:solidFill>
                    <a:srgbClr val="000000"/>
                  </a:solidFill>
                </a:ln>
                <a:solidFill>
                  <a:srgbClr val="000090"/>
                </a:solidFill>
                <a:latin typeface="Garamond"/>
                <a:cs typeface="Garamond"/>
              </a:rPr>
              <a:t>Our Angel</a:t>
            </a:r>
            <a:endParaRPr lang="en-US" dirty="0"/>
          </a:p>
        </p:txBody>
      </p:sp>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7618412" y="2590800"/>
            <a:ext cx="2743200" cy="289560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69933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1+#ppt_w/2"/>
                                          </p:val>
                                        </p:tav>
                                        <p:tav tm="100000">
                                          <p:val>
                                            <p:strVal val="#ppt_x"/>
                                          </p:val>
                                        </p:tav>
                                      </p:tavLst>
                                    </p:anim>
                                    <p:anim calcmode="lin" valueType="num">
                                      <p:cBhvr additive="base">
                                        <p:cTn id="8"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3733135" y="533400"/>
            <a:ext cx="4722555" cy="707886"/>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4000" b="1" dirty="0">
                <a:ln>
                  <a:solidFill>
                    <a:srgbClr val="000000"/>
                  </a:solidFill>
                </a:ln>
                <a:solidFill>
                  <a:srgbClr val="000090"/>
                </a:solidFill>
                <a:latin typeface="Garamond"/>
                <a:cs typeface="Garamond"/>
              </a:rPr>
              <a:t>  </a:t>
            </a:r>
            <a:r>
              <a:rPr lang="en-US" sz="3600" dirty="0">
                <a:ln>
                  <a:solidFill>
                    <a:srgbClr val="000000"/>
                  </a:solidFill>
                </a:ln>
                <a:solidFill>
                  <a:srgbClr val="000090"/>
                </a:solidFill>
                <a:latin typeface="Garamond"/>
                <a:cs typeface="Garamond"/>
              </a:rPr>
              <a:t>A PBY-5A arrives</a:t>
            </a:r>
          </a:p>
        </p:txBody>
      </p:sp>
      <p:sp>
        <p:nvSpPr>
          <p:cNvPr id="8" name="Rectangle 8"/>
          <p:cNvSpPr>
            <a:spLocks noChangeArrowheads="1"/>
          </p:cNvSpPr>
          <p:nvPr/>
        </p:nvSpPr>
        <p:spPr bwMode="auto">
          <a:xfrm>
            <a:off x="1522412" y="1524000"/>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tx1"/>
                </a:solidFill>
                <a:latin typeface="Arial"/>
                <a:cs typeface="Arial"/>
              </a:rPr>
              <a:t>a PBY-5A Catalina piloted by Lt Adrian Marks flies over</a:t>
            </a:r>
          </a:p>
        </p:txBody>
      </p:sp>
      <p:sp>
        <p:nvSpPr>
          <p:cNvPr id="9" name="Rectangle 8"/>
          <p:cNvSpPr>
            <a:spLocks noChangeArrowheads="1"/>
          </p:cNvSpPr>
          <p:nvPr/>
        </p:nvSpPr>
        <p:spPr bwMode="auto">
          <a:xfrm>
            <a:off x="1293812" y="2388037"/>
            <a:ext cx="7086600" cy="3385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spcAft>
                <a:spcPts val="1200"/>
              </a:spcAft>
              <a:buFont typeface="Arial"/>
              <a:buChar char="•"/>
            </a:pPr>
            <a:r>
              <a:rPr lang="en-US" dirty="0">
                <a:solidFill>
                  <a:schemeClr val="tx1"/>
                </a:solidFill>
                <a:latin typeface="Arial"/>
                <a:cs typeface="Arial"/>
              </a:rPr>
              <a:t>The PBY-5A was the first recovery craft to arrive on scene</a:t>
            </a:r>
          </a:p>
          <a:p>
            <a:pPr marL="285750" indent="-285750">
              <a:spcAft>
                <a:spcPts val="1200"/>
              </a:spcAft>
              <a:buFont typeface="Arial"/>
              <a:buChar char="•"/>
            </a:pPr>
            <a:r>
              <a:rPr lang="en-US" dirty="0">
                <a:solidFill>
                  <a:schemeClr val="tx1"/>
                </a:solidFill>
                <a:latin typeface="Arial"/>
                <a:cs typeface="Arial"/>
              </a:rPr>
              <a:t>Lt Marks advises home base upon arrival</a:t>
            </a:r>
          </a:p>
          <a:p>
            <a:pPr marL="285750" indent="-285750">
              <a:spcAft>
                <a:spcPts val="1200"/>
              </a:spcAft>
              <a:buFont typeface="Arial"/>
              <a:buChar char="•"/>
            </a:pPr>
            <a:r>
              <a:rPr lang="en-US" dirty="0">
                <a:solidFill>
                  <a:schemeClr val="tx1"/>
                </a:solidFill>
                <a:latin typeface="Arial"/>
                <a:cs typeface="Arial"/>
              </a:rPr>
              <a:t>Marks witnesses sharks attacking survivors</a:t>
            </a:r>
          </a:p>
          <a:p>
            <a:pPr marL="285750" indent="-285750">
              <a:spcAft>
                <a:spcPts val="1200"/>
              </a:spcAft>
              <a:buFont typeface="Arial"/>
              <a:buChar char="•"/>
            </a:pPr>
            <a:r>
              <a:rPr lang="en-US" dirty="0">
                <a:solidFill>
                  <a:schemeClr val="tx1"/>
                </a:solidFill>
                <a:latin typeface="Arial"/>
                <a:cs typeface="Arial"/>
              </a:rPr>
              <a:t>Against regulations, he lands his plane in the water</a:t>
            </a:r>
          </a:p>
          <a:p>
            <a:pPr marL="285750" indent="-285750">
              <a:spcAft>
                <a:spcPts val="1200"/>
              </a:spcAft>
              <a:buFont typeface="Arial"/>
              <a:buChar char="•"/>
            </a:pPr>
            <a:r>
              <a:rPr lang="en-US" dirty="0">
                <a:solidFill>
                  <a:schemeClr val="tx1"/>
                </a:solidFill>
                <a:latin typeface="Arial"/>
                <a:cs typeface="Arial"/>
              </a:rPr>
              <a:t>He begins to taxi his plane to pick up survivors</a:t>
            </a:r>
          </a:p>
          <a:p>
            <a:pPr marL="285750" indent="-285750">
              <a:spcAft>
                <a:spcPts val="1200"/>
              </a:spcAft>
              <a:buFont typeface="Arial"/>
              <a:buChar char="•"/>
            </a:pPr>
            <a:r>
              <a:rPr lang="en-US" dirty="0">
                <a:solidFill>
                  <a:schemeClr val="tx1"/>
                </a:solidFill>
                <a:latin typeface="Arial"/>
                <a:cs typeface="Arial"/>
              </a:rPr>
              <a:t>Mark’s crew is successful in rescuing 53 survivors</a:t>
            </a:r>
          </a:p>
          <a:p>
            <a:pPr marL="285750" indent="-285750">
              <a:spcAft>
                <a:spcPts val="1200"/>
              </a:spcAft>
              <a:buFont typeface="Arial"/>
              <a:buChar char="•"/>
            </a:pPr>
            <a:r>
              <a:rPr lang="en-US" dirty="0">
                <a:solidFill>
                  <a:schemeClr val="tx1"/>
                </a:solidFill>
                <a:latin typeface="Arial"/>
                <a:cs typeface="Arial"/>
              </a:rPr>
              <a:t>Survivors fill plane’s body with many strapped on wings</a:t>
            </a:r>
          </a:p>
          <a:p>
            <a:pPr marL="285750" indent="-285750">
              <a:spcAft>
                <a:spcPts val="1200"/>
              </a:spcAft>
              <a:buFont typeface="Arial"/>
              <a:buChar char="•"/>
            </a:pPr>
            <a:r>
              <a:rPr lang="en-US" dirty="0">
                <a:solidFill>
                  <a:schemeClr val="tx1"/>
                </a:solidFill>
                <a:latin typeface="Arial"/>
                <a:cs typeface="Arial"/>
              </a:rPr>
              <a:t>The PBY-5A was damaged and was later destroyed</a:t>
            </a:r>
          </a:p>
        </p:txBody>
      </p:sp>
      <p:sp>
        <p:nvSpPr>
          <p:cNvPr id="10" name="Rectangle 8"/>
          <p:cNvSpPr>
            <a:spLocks noChangeArrowheads="1"/>
          </p:cNvSpPr>
          <p:nvPr/>
        </p:nvSpPr>
        <p:spPr bwMode="auto">
          <a:xfrm>
            <a:off x="1754297" y="2879467"/>
            <a:ext cx="108907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11" name="Rectangle 8"/>
          <p:cNvSpPr>
            <a:spLocks noChangeArrowheads="1"/>
          </p:cNvSpPr>
          <p:nvPr/>
        </p:nvSpPr>
        <p:spPr bwMode="auto">
          <a:xfrm>
            <a:off x="1830468" y="3184267"/>
            <a:ext cx="108907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14" name="Rectangle 8"/>
          <p:cNvSpPr>
            <a:spLocks noChangeArrowheads="1"/>
          </p:cNvSpPr>
          <p:nvPr/>
        </p:nvSpPr>
        <p:spPr bwMode="auto">
          <a:xfrm>
            <a:off x="1827292" y="4479667"/>
            <a:ext cx="815180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sp>
        <p:nvSpPr>
          <p:cNvPr id="17" name="Text Box 6"/>
          <p:cNvSpPr txBox="1">
            <a:spLocks noChangeArrowheads="1"/>
          </p:cNvSpPr>
          <p:nvPr/>
        </p:nvSpPr>
        <p:spPr bwMode="auto">
          <a:xfrm>
            <a:off x="8513433" y="4038600"/>
            <a:ext cx="3219779"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z="1100" dirty="0"/>
              <a:t> PBY-5A Catalina Playmate 2 </a:t>
            </a:r>
          </a:p>
        </p:txBody>
      </p:sp>
      <p:sp>
        <p:nvSpPr>
          <p:cNvPr id="18" name="Rectangle 8"/>
          <p:cNvSpPr>
            <a:spLocks noChangeArrowheads="1"/>
          </p:cNvSpPr>
          <p:nvPr/>
        </p:nvSpPr>
        <p:spPr bwMode="auto">
          <a:xfrm>
            <a:off x="1828880" y="4812268"/>
            <a:ext cx="883574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p:txBody>
      </p:sp>
      <p:pic>
        <p:nvPicPr>
          <p:cNvPr id="1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51964" y="2376253"/>
            <a:ext cx="2038248" cy="1662348"/>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 Box 6"/>
          <p:cNvSpPr txBox="1">
            <a:spLocks noChangeArrowheads="1"/>
          </p:cNvSpPr>
          <p:nvPr/>
        </p:nvSpPr>
        <p:spPr bwMode="auto">
          <a:xfrm>
            <a:off x="8838267" y="6019800"/>
            <a:ext cx="1675745" cy="3047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z="1100" dirty="0"/>
              <a:t> PBY-5A Catalina Crew </a:t>
            </a:r>
          </a:p>
        </p:txBody>
      </p:sp>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8456612" y="4475480"/>
            <a:ext cx="2269490" cy="154432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45071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1+#ppt_w/2"/>
                                          </p:val>
                                        </p:tav>
                                        <p:tav tm="100000">
                                          <p:val>
                                            <p:strVal val="#ppt_x"/>
                                          </p:val>
                                        </p:tav>
                                      </p:tavLst>
                                    </p:anim>
                                    <p:anim calcmode="lin" valueType="num">
                                      <p:cBhvr additive="base">
                                        <p:cTn id="8"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941512" y="533400"/>
            <a:ext cx="8305800" cy="707886"/>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4000" b="1" dirty="0">
                <a:ln>
                  <a:solidFill>
                    <a:srgbClr val="000000"/>
                  </a:solidFill>
                </a:ln>
                <a:solidFill>
                  <a:srgbClr val="000090"/>
                </a:solidFill>
                <a:latin typeface="Garamond"/>
                <a:cs typeface="Garamond"/>
              </a:rPr>
              <a:t>  </a:t>
            </a:r>
            <a:r>
              <a:rPr lang="en-US" sz="3600" dirty="0">
                <a:ln>
                  <a:solidFill>
                    <a:srgbClr val="000000"/>
                  </a:solidFill>
                </a:ln>
                <a:solidFill>
                  <a:srgbClr val="000090"/>
                </a:solidFill>
                <a:latin typeface="Garamond"/>
                <a:cs typeface="Garamond"/>
              </a:rPr>
              <a:t>US Navy Surface Craft arrive on scene</a:t>
            </a:r>
          </a:p>
        </p:txBody>
      </p:sp>
      <p:sp>
        <p:nvSpPr>
          <p:cNvPr id="21" name="Rectangle 3"/>
          <p:cNvSpPr>
            <a:spLocks noChangeArrowheads="1"/>
          </p:cNvSpPr>
          <p:nvPr/>
        </p:nvSpPr>
        <p:spPr bwMode="auto">
          <a:xfrm>
            <a:off x="7923212" y="1719586"/>
            <a:ext cx="2057400" cy="51384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5000" rIns="90000" bIns="45000">
            <a:spAutoFit/>
          </a:bodyPr>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00"/>
                </a:solidFill>
                <a:latin typeface="Arial"/>
                <a:cs typeface="Arial"/>
              </a:rPr>
              <a:t>USS </a:t>
            </a:r>
            <a:r>
              <a:rPr lang="en-US" sz="1400" b="1" i="1" dirty="0">
                <a:solidFill>
                  <a:srgbClr val="000000"/>
                </a:solidFill>
                <a:latin typeface="Arial"/>
                <a:cs typeface="Arial"/>
              </a:rPr>
              <a:t>Cecil Doyle</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DE-368 rescues 39</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200" dirty="0">
              <a:solidFill>
                <a:srgbClr val="000000"/>
              </a:solidFill>
              <a:latin typeface="Arial"/>
              <a:cs typeface="Arial"/>
            </a:endParaRP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00"/>
                </a:solidFill>
                <a:latin typeface="Arial"/>
                <a:cs typeface="Arial"/>
              </a:rPr>
              <a:t>USS </a:t>
            </a:r>
            <a:r>
              <a:rPr lang="en-US" sz="1400" b="1" i="1" dirty="0">
                <a:solidFill>
                  <a:srgbClr val="000000"/>
                </a:solidFill>
                <a:latin typeface="Arial"/>
                <a:cs typeface="Arial"/>
              </a:rPr>
              <a:t>Bassett</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APD-73 rescues 151</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200" dirty="0">
              <a:solidFill>
                <a:srgbClr val="000000"/>
              </a:solidFill>
              <a:latin typeface="Arial"/>
              <a:cs typeface="Arial"/>
            </a:endParaRP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00"/>
                </a:solidFill>
                <a:latin typeface="Arial"/>
                <a:cs typeface="Arial"/>
              </a:rPr>
              <a:t>USS </a:t>
            </a:r>
            <a:r>
              <a:rPr lang="en-US" sz="1400" b="1" i="1" dirty="0" err="1">
                <a:solidFill>
                  <a:srgbClr val="000000"/>
                </a:solidFill>
                <a:latin typeface="Arial"/>
                <a:cs typeface="Arial"/>
              </a:rPr>
              <a:t>Ringness</a:t>
            </a:r>
            <a:endParaRPr lang="en-US" sz="1400" b="1" i="1" dirty="0">
              <a:solidFill>
                <a:srgbClr val="000000"/>
              </a:solidFill>
              <a:latin typeface="Arial"/>
              <a:cs typeface="Arial"/>
            </a:endParaRP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APD-100 rescues 39</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200" dirty="0">
              <a:solidFill>
                <a:srgbClr val="000000"/>
              </a:solidFill>
              <a:latin typeface="Arial"/>
              <a:cs typeface="Arial"/>
            </a:endParaRP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00"/>
                </a:solidFill>
                <a:latin typeface="Arial"/>
                <a:cs typeface="Arial"/>
              </a:rPr>
              <a:t>USS </a:t>
            </a:r>
            <a:r>
              <a:rPr lang="en-US" sz="1400" b="1" i="1" dirty="0">
                <a:solidFill>
                  <a:srgbClr val="000000"/>
                </a:solidFill>
                <a:latin typeface="Arial"/>
                <a:cs typeface="Arial"/>
              </a:rPr>
              <a:t>Ralph Talbot</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DD-390 rescues 24</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200" dirty="0">
              <a:solidFill>
                <a:srgbClr val="000000"/>
              </a:solidFill>
              <a:latin typeface="Arial"/>
              <a:cs typeface="Arial"/>
            </a:endParaRP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00"/>
                </a:solidFill>
                <a:latin typeface="Arial"/>
                <a:cs typeface="Arial"/>
              </a:rPr>
              <a:t>USS </a:t>
            </a:r>
            <a:r>
              <a:rPr lang="en-US" sz="1400" b="1" i="1" dirty="0">
                <a:solidFill>
                  <a:srgbClr val="000000"/>
                </a:solidFill>
                <a:latin typeface="Arial"/>
                <a:cs typeface="Arial"/>
              </a:rPr>
              <a:t>Register</a:t>
            </a:r>
            <a:r>
              <a:rPr lang="en-US" sz="1400" b="1" dirty="0">
                <a:solidFill>
                  <a:srgbClr val="000000"/>
                </a:solidFill>
                <a:latin typeface="Arial"/>
                <a:cs typeface="Arial"/>
              </a:rPr>
              <a:t> </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APD-92 rescues 12</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200" dirty="0">
              <a:solidFill>
                <a:srgbClr val="000000"/>
              </a:solidFill>
              <a:latin typeface="Arial"/>
              <a:cs typeface="Arial"/>
            </a:endParaRP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00"/>
                </a:solidFill>
                <a:latin typeface="Arial"/>
                <a:cs typeface="Arial"/>
              </a:rPr>
              <a:t>USS </a:t>
            </a:r>
            <a:r>
              <a:rPr lang="en-US" sz="1400" b="1" i="1" dirty="0" err="1">
                <a:solidFill>
                  <a:srgbClr val="000000"/>
                </a:solidFill>
                <a:latin typeface="Arial"/>
                <a:cs typeface="Arial"/>
              </a:rPr>
              <a:t>Dufilho</a:t>
            </a:r>
            <a:r>
              <a:rPr lang="en-US" sz="1400" b="1" dirty="0">
                <a:solidFill>
                  <a:srgbClr val="000000"/>
                </a:solidFill>
                <a:latin typeface="Arial"/>
                <a:cs typeface="Arial"/>
              </a:rPr>
              <a:t> </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DE-423 rescues 1</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200" dirty="0">
              <a:solidFill>
                <a:srgbClr val="000000"/>
              </a:solidFill>
              <a:latin typeface="Arial"/>
              <a:cs typeface="Arial"/>
            </a:endParaRP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00"/>
                </a:solidFill>
                <a:latin typeface="Arial"/>
                <a:cs typeface="Arial"/>
              </a:rPr>
              <a:t>PBY-5A</a:t>
            </a:r>
            <a:r>
              <a:rPr lang="en-US" sz="1400" dirty="0">
                <a:solidFill>
                  <a:srgbClr val="000000"/>
                </a:solidFill>
                <a:latin typeface="Arial"/>
                <a:cs typeface="Arial"/>
              </a:rPr>
              <a:t>s:</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(Marks) rescues 53 </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(Alcorn) rescues 1</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and transfers</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dirty="0">
                <a:solidFill>
                  <a:srgbClr val="000000"/>
                </a:solidFill>
                <a:latin typeface="Arial"/>
                <a:cs typeface="Arial"/>
              </a:rPr>
              <a:t>to USS </a:t>
            </a:r>
            <a:r>
              <a:rPr lang="en-US" sz="1400" i="1" dirty="0">
                <a:solidFill>
                  <a:srgbClr val="000000"/>
                </a:solidFill>
                <a:latin typeface="Arial"/>
                <a:cs typeface="Arial"/>
              </a:rPr>
              <a:t>Doyle</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dirty="0">
              <a:solidFill>
                <a:srgbClr val="000000"/>
              </a:solidFill>
              <a:latin typeface="Gill Sans MT" charset="0"/>
              <a:cs typeface="Microsoft YaHei" charset="0"/>
            </a:endParaRP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370012" y="1600200"/>
            <a:ext cx="6324600" cy="5029200"/>
          </a:xfrm>
          <a:prstGeom prst="rect">
            <a:avLst/>
          </a:prstGeom>
          <a:noFill/>
          <a:ln w="38100" cap="flat">
            <a:solidFill>
              <a:srgbClr val="808080"/>
            </a:solidFill>
            <a:round/>
            <a:headEnd/>
            <a:tailEnd/>
          </a:ln>
          <a:effectLst/>
        </p:spPr>
      </p:pic>
      <p:sp>
        <p:nvSpPr>
          <p:cNvPr id="2" name="Right Brace 1"/>
          <p:cNvSpPr/>
          <p:nvPr/>
        </p:nvSpPr>
        <p:spPr bwMode="auto">
          <a:xfrm>
            <a:off x="9752012" y="1752600"/>
            <a:ext cx="533400" cy="4724400"/>
          </a:xfrm>
          <a:prstGeom prst="rightBrace">
            <a:avLst>
              <a:gd name="adj1" fmla="val 8333"/>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sp>
        <p:nvSpPr>
          <p:cNvPr id="4" name="Rectangle 3"/>
          <p:cNvSpPr/>
          <p:nvPr/>
        </p:nvSpPr>
        <p:spPr>
          <a:xfrm>
            <a:off x="10361612" y="3894892"/>
            <a:ext cx="1066800" cy="677108"/>
          </a:xfrm>
          <a:prstGeom prst="rect">
            <a:avLst/>
          </a:prstGeom>
        </p:spPr>
        <p:txBody>
          <a:bodyPr wrap="square">
            <a:spAutoFit/>
          </a:bodyPr>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solidFill>
                  <a:srgbClr val="000000"/>
                </a:solidFill>
                <a:latin typeface="Arial"/>
                <a:cs typeface="Arial"/>
              </a:rPr>
              <a:t>   320 </a:t>
            </a:r>
          </a:p>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000000"/>
                </a:solidFill>
                <a:latin typeface="Arial"/>
                <a:cs typeface="Arial"/>
              </a:rPr>
              <a:t>rescued</a:t>
            </a:r>
          </a:p>
        </p:txBody>
      </p:sp>
    </p:spTree>
    <p:extLst>
      <p:ext uri="{BB962C8B-B14F-4D97-AF65-F5344CB8AC3E}">
        <p14:creationId xmlns:p14="http://schemas.microsoft.com/office/powerpoint/2010/main" val="1862018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1"/>
                                        </p:tgtEl>
                                        <p:attrNameLst>
                                          <p:attrName>style.visibility</p:attrName>
                                        </p:attrNameLst>
                                      </p:cBhvr>
                                      <p:to>
                                        <p:strVal val="visible"/>
                                      </p:to>
                                    </p:set>
                                    <p:anim calcmode="lin" valueType="num">
                                      <p:cBhvr>
                                        <p:cTn id="12" dur="2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3" dur="200" fill="hold"/>
                                        <p:tgtEl>
                                          <p:spTgt spid="21"/>
                                        </p:tgtEl>
                                        <p:attrNameLst>
                                          <p:attrName>ppt_y</p:attrName>
                                        </p:attrNameLst>
                                      </p:cBhvr>
                                      <p:tavLst>
                                        <p:tav tm="0">
                                          <p:val>
                                            <p:strVal val="#ppt_y"/>
                                          </p:val>
                                        </p:tav>
                                        <p:tav tm="100000">
                                          <p:val>
                                            <p:strVal val="#ppt_y"/>
                                          </p:val>
                                        </p:tav>
                                      </p:tavLst>
                                    </p:anim>
                                    <p:anim calcmode="lin" valueType="num">
                                      <p:cBhvr>
                                        <p:cTn id="14" dur="2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5" dur="2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00" tmFilter="0,0; .5, 1; 1, 1"/>
                                        <p:tgtEl>
                                          <p:spTgt spid="21"/>
                                        </p:tgtEl>
                                      </p:cBhvr>
                                    </p:animEffect>
                                  </p:childTnLst>
                                </p:cTn>
                              </p:par>
                            </p:childTnLst>
                          </p:cTn>
                        </p:par>
                        <p:par>
                          <p:cTn id="17" fill="hold">
                            <p:stCondLst>
                              <p:cond delay="7620"/>
                            </p:stCondLst>
                            <p:childTnLst>
                              <p:par>
                                <p:cTn id="18" presetID="1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ppt_x</p:attrName>
                                        </p:attrNameLst>
                                      </p:cBhvr>
                                      <p:tavLst>
                                        <p:tav tm="0">
                                          <p:val>
                                            <p:strVal val="#ppt_x-#ppt_w*1.125000"/>
                                          </p:val>
                                        </p:tav>
                                        <p:tav tm="100000">
                                          <p:val>
                                            <p:strVal val="#ppt_x"/>
                                          </p:val>
                                        </p:tav>
                                      </p:tavLst>
                                    </p:anim>
                                    <p:animEffect transition="in" filter="wipe(right)">
                                      <p:cBhvr>
                                        <p:cTn id="21" dur="500"/>
                                        <p:tgtEl>
                                          <p:spTgt spid="2"/>
                                        </p:tgtEl>
                                      </p:cBhvr>
                                    </p:animEffect>
                                  </p:childTnLst>
                                </p:cTn>
                              </p:par>
                            </p:childTnLst>
                          </p:cTn>
                        </p:par>
                        <p:par>
                          <p:cTn id="22" fill="hold">
                            <p:stCondLst>
                              <p:cond delay="812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71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710" fill="hold"/>
                                        <p:tgtEl>
                                          <p:spTgt spid="4"/>
                                        </p:tgtEl>
                                        <p:attrNameLst>
                                          <p:attrName>ppt_y</p:attrName>
                                        </p:attrNameLst>
                                      </p:cBhvr>
                                      <p:tavLst>
                                        <p:tav tm="0">
                                          <p:val>
                                            <p:strVal val="#ppt_y"/>
                                          </p:val>
                                        </p:tav>
                                        <p:tav tm="100000">
                                          <p:val>
                                            <p:strVal val="#ppt_y"/>
                                          </p:val>
                                        </p:tav>
                                      </p:tavLst>
                                    </p:anim>
                                    <p:anim calcmode="lin" valueType="num">
                                      <p:cBhvr>
                                        <p:cTn id="27" dur="71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71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1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2003558" y="3581402"/>
            <a:ext cx="79209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dirty="0">
                <a:solidFill>
                  <a:schemeClr val="tx1"/>
                </a:solidFill>
                <a:latin typeface="Arial"/>
                <a:cs typeface="Arial"/>
              </a:rPr>
              <a:t> </a:t>
            </a:r>
            <a:endParaRPr lang="en-US" b="1" dirty="0">
              <a:solidFill>
                <a:schemeClr val="tx1"/>
              </a:solidFill>
              <a:latin typeface="Arial"/>
              <a:cs typeface="Arial"/>
            </a:endParaRPr>
          </a:p>
        </p:txBody>
      </p:sp>
      <p:sp>
        <p:nvSpPr>
          <p:cNvPr id="5" name="Rectangle 4"/>
          <p:cNvSpPr>
            <a:spLocks noChangeArrowheads="1"/>
          </p:cNvSpPr>
          <p:nvPr/>
        </p:nvSpPr>
        <p:spPr bwMode="auto">
          <a:xfrm>
            <a:off x="2246312" y="2286000"/>
            <a:ext cx="7696200"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Aft>
                <a:spcPts val="600"/>
              </a:spcAft>
            </a:pPr>
            <a:r>
              <a:rPr lang="en-US" sz="2000" dirty="0">
                <a:solidFill>
                  <a:schemeClr val="tx1"/>
                </a:solidFill>
                <a:latin typeface="Arial"/>
                <a:cs typeface="Arial"/>
              </a:rPr>
              <a:t>History has recorded that FDR</a:t>
            </a:r>
            <a:r>
              <a:rPr lang="en-US" sz="2000" b="1" dirty="0">
                <a:solidFill>
                  <a:schemeClr val="tx1"/>
                </a:solidFill>
                <a:latin typeface="Arial"/>
                <a:cs typeface="Arial"/>
              </a:rPr>
              <a:t> </a:t>
            </a:r>
            <a:r>
              <a:rPr lang="en-US" sz="2000" dirty="0">
                <a:solidFill>
                  <a:schemeClr val="tx1"/>
                </a:solidFill>
                <a:latin typeface="Arial"/>
                <a:cs typeface="Arial"/>
              </a:rPr>
              <a:t>developed a</a:t>
            </a:r>
          </a:p>
          <a:p>
            <a:r>
              <a:rPr lang="en-US" sz="2000" dirty="0">
                <a:solidFill>
                  <a:schemeClr val="tx1"/>
                </a:solidFill>
                <a:latin typeface="Arial"/>
                <a:cs typeface="Arial"/>
              </a:rPr>
              <a:t> </a:t>
            </a:r>
          </a:p>
          <a:p>
            <a:pPr algn="ctr">
              <a:spcAft>
                <a:spcPts val="600"/>
              </a:spcAft>
            </a:pPr>
            <a:r>
              <a:rPr lang="en-US" sz="2800" dirty="0">
                <a:solidFill>
                  <a:schemeClr val="tx1"/>
                </a:solidFill>
                <a:latin typeface="Arial"/>
                <a:cs typeface="Arial"/>
              </a:rPr>
              <a:t>“</a:t>
            </a:r>
            <a:r>
              <a:rPr lang="en-US" sz="2800" b="1" dirty="0">
                <a:solidFill>
                  <a:schemeClr val="tx1"/>
                </a:solidFill>
                <a:latin typeface="Arial"/>
                <a:cs typeface="Arial"/>
              </a:rPr>
              <a:t>Lifelong Affection for the Navy”</a:t>
            </a:r>
          </a:p>
          <a:p>
            <a:endParaRPr lang="en-US" sz="2800" b="1" dirty="0">
              <a:solidFill>
                <a:schemeClr val="tx1"/>
              </a:solidFill>
              <a:latin typeface="Arial"/>
              <a:cs typeface="Arial"/>
            </a:endParaRPr>
          </a:p>
          <a:p>
            <a:r>
              <a:rPr lang="en-US" sz="2000" dirty="0">
                <a:solidFill>
                  <a:schemeClr val="tx1"/>
                </a:solidFill>
                <a:latin typeface="Arial"/>
                <a:cs typeface="Arial"/>
              </a:rPr>
              <a:t>It is also recorded that, by age 31, FDR</a:t>
            </a:r>
            <a:r>
              <a:rPr lang="en-US" sz="2000" b="1" dirty="0">
                <a:solidFill>
                  <a:schemeClr val="tx1"/>
                </a:solidFill>
                <a:latin typeface="Arial"/>
                <a:cs typeface="Arial"/>
              </a:rPr>
              <a:t> </a:t>
            </a:r>
            <a:r>
              <a:rPr lang="en-US" sz="2000" dirty="0">
                <a:solidFill>
                  <a:schemeClr val="tx1"/>
                </a:solidFill>
                <a:latin typeface="Arial"/>
                <a:cs typeface="Arial"/>
              </a:rPr>
              <a:t>had already collected almost 10,000 Naval Books and he claimed to have read “all but one.”</a:t>
            </a:r>
          </a:p>
          <a:p>
            <a:pPr algn="ctr"/>
            <a:endParaRPr lang="en-US" sz="1600" dirty="0">
              <a:solidFill>
                <a:schemeClr val="tx1"/>
              </a:solidFill>
              <a:latin typeface="Arial"/>
              <a:cs typeface="Arial"/>
            </a:endParaRPr>
          </a:p>
          <a:p>
            <a:pPr algn="ctr"/>
            <a:endParaRPr lang="en-US" sz="1600" dirty="0">
              <a:solidFill>
                <a:schemeClr val="tx1"/>
              </a:solidFill>
              <a:latin typeface="Arial"/>
              <a:cs typeface="Arial"/>
            </a:endParaRPr>
          </a:p>
        </p:txBody>
      </p:sp>
      <p:sp>
        <p:nvSpPr>
          <p:cNvPr id="6" name="Rectangle 5"/>
          <p:cNvSpPr>
            <a:spLocks noChangeArrowheads="1"/>
          </p:cNvSpPr>
          <p:nvPr/>
        </p:nvSpPr>
        <p:spPr bwMode="auto">
          <a:xfrm>
            <a:off x="2232069" y="3048000"/>
            <a:ext cx="7975537" cy="377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dirty="0">
                <a:solidFill>
                  <a:schemeClr val="tx1"/>
                </a:solidFill>
                <a:latin typeface="Arial"/>
                <a:cs typeface="Arial"/>
              </a:rPr>
              <a:t> </a:t>
            </a:r>
          </a:p>
        </p:txBody>
      </p:sp>
      <p:sp>
        <p:nvSpPr>
          <p:cNvPr id="7" name="TextBox 6"/>
          <p:cNvSpPr txBox="1"/>
          <p:nvPr/>
        </p:nvSpPr>
        <p:spPr>
          <a:xfrm>
            <a:off x="2208212" y="762000"/>
            <a:ext cx="7772400" cy="646331"/>
          </a:xfrm>
          <a:prstGeom prst="rect">
            <a:avLst/>
          </a:prstGeom>
          <a:solidFill>
            <a:srgbClr val="000090"/>
          </a:solidFill>
          <a:ln w="76200" cmpd="sng">
            <a:solidFill>
              <a:srgbClr val="FF0000"/>
            </a:solidFill>
          </a:ln>
        </p:spPr>
        <p:txBody>
          <a:bodyPr wrap="square">
            <a:spAutoFit/>
          </a:bodyPr>
          <a:lstStyle/>
          <a:p>
            <a:pPr algn="ctr">
              <a:defRPr/>
            </a:pPr>
            <a:r>
              <a:rPr lang="en-US" sz="3600" b="1" dirty="0">
                <a:ln>
                  <a:solidFill>
                    <a:srgbClr val="000000"/>
                  </a:solidFill>
                </a:ln>
                <a:latin typeface="Garamond"/>
                <a:cs typeface="Garamond"/>
              </a:rPr>
              <a:t>Lifelong Affection for the Navy</a:t>
            </a:r>
            <a:endParaRPr lang="en-US" sz="4400" i="1" dirty="0">
              <a:ln>
                <a:solidFill>
                  <a:srgbClr val="000000"/>
                </a:solidFill>
              </a:ln>
              <a:latin typeface="Garamond"/>
              <a:cs typeface="Garamond"/>
            </a:endParaRPr>
          </a:p>
        </p:txBody>
      </p:sp>
    </p:spTree>
    <p:extLst>
      <p:ext uri="{BB962C8B-B14F-4D97-AF65-F5344CB8AC3E}">
        <p14:creationId xmlns:p14="http://schemas.microsoft.com/office/powerpoint/2010/main" val="1568113448"/>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198812" y="304800"/>
            <a:ext cx="5791200" cy="6324599"/>
          </a:xfrm>
          <a:prstGeom prst="rect">
            <a:avLst/>
          </a:prstGeom>
          <a:noFill/>
          <a:ln>
            <a:noFill/>
          </a:ln>
        </p:spPr>
      </p:pic>
    </p:spTree>
    <p:extLst>
      <p:ext uri="{BB962C8B-B14F-4D97-AF65-F5344CB8AC3E}">
        <p14:creationId xmlns:p14="http://schemas.microsoft.com/office/powerpoint/2010/main" val="1830389715"/>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1293812" y="2047994"/>
            <a:ext cx="9601200" cy="412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The last </a:t>
            </a:r>
            <a:r>
              <a:rPr lang="en-US" sz="2000" i="1" dirty="0">
                <a:solidFill>
                  <a:schemeClr val="tx1"/>
                </a:solidFill>
                <a:latin typeface="Arial"/>
                <a:cs typeface="Arial"/>
              </a:rPr>
              <a:t>Indy</a:t>
            </a:r>
            <a:r>
              <a:rPr lang="en-US" sz="2000" dirty="0">
                <a:solidFill>
                  <a:schemeClr val="tx1"/>
                </a:solidFill>
                <a:latin typeface="Arial"/>
                <a:cs typeface="Arial"/>
              </a:rPr>
              <a:t> survivor was rescued at about 1300 hours on Friday, 3 August 1945  (4 ½ days or </a:t>
            </a:r>
            <a:r>
              <a:rPr lang="en-US" sz="2000" i="1" dirty="0">
                <a:solidFill>
                  <a:schemeClr val="tx1"/>
                </a:solidFill>
                <a:latin typeface="Arial"/>
                <a:cs typeface="Arial"/>
              </a:rPr>
              <a:t>107 </a:t>
            </a:r>
            <a:r>
              <a:rPr lang="en-US" sz="2000" i="1" dirty="0" err="1">
                <a:solidFill>
                  <a:schemeClr val="tx1"/>
                </a:solidFill>
                <a:latin typeface="Arial"/>
                <a:cs typeface="Arial"/>
              </a:rPr>
              <a:t>hrs</a:t>
            </a:r>
            <a:r>
              <a:rPr lang="en-US" sz="2000" i="1" dirty="0">
                <a:solidFill>
                  <a:schemeClr val="tx1"/>
                </a:solidFill>
                <a:latin typeface="Arial"/>
                <a:cs typeface="Arial"/>
              </a:rPr>
              <a:t> after Indy’s sinking</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Survivors were initially transported by various rescue ships to either Fleet Hospital #114 in Samar, Philippines or Base Hospital #20 in </a:t>
            </a:r>
            <a:r>
              <a:rPr lang="en-US" sz="2000" dirty="0" err="1">
                <a:solidFill>
                  <a:schemeClr val="tx1"/>
                </a:solidFill>
                <a:latin typeface="Arial"/>
                <a:cs typeface="Arial"/>
              </a:rPr>
              <a:t>Peleliu</a:t>
            </a:r>
            <a:r>
              <a:rPr lang="en-US" sz="2000" dirty="0">
                <a:solidFill>
                  <a:schemeClr val="tx1"/>
                </a:solidFill>
                <a:latin typeface="Arial"/>
                <a:cs typeface="Arial"/>
              </a:rPr>
              <a:t>, Palau.</a:t>
            </a:r>
          </a:p>
          <a:p>
            <a:endParaRPr lang="en-US" sz="1400" dirty="0">
              <a:solidFill>
                <a:schemeClr val="tx1"/>
              </a:solidFill>
              <a:latin typeface="Arial"/>
              <a:cs typeface="Arial"/>
            </a:endParaRPr>
          </a:p>
          <a:p>
            <a:r>
              <a:rPr lang="en-US" sz="2000" dirty="0">
                <a:solidFill>
                  <a:schemeClr val="tx1"/>
                </a:solidFill>
                <a:latin typeface="Arial"/>
                <a:cs typeface="Arial"/>
              </a:rPr>
              <a:t>The Samar group would later be flown to Guam Base Hospital #18.</a:t>
            </a:r>
          </a:p>
          <a:p>
            <a:endParaRPr lang="en-US" sz="1400" dirty="0">
              <a:solidFill>
                <a:schemeClr val="tx1"/>
              </a:solidFill>
              <a:latin typeface="Arial"/>
              <a:cs typeface="Arial"/>
            </a:endParaRPr>
          </a:p>
          <a:p>
            <a:r>
              <a:rPr lang="en-US" sz="2000" dirty="0">
                <a:solidFill>
                  <a:schemeClr val="tx1"/>
                </a:solidFill>
                <a:latin typeface="Arial"/>
                <a:cs typeface="Arial"/>
              </a:rPr>
              <a:t>The </a:t>
            </a:r>
            <a:r>
              <a:rPr lang="en-US" sz="2000" dirty="0" err="1">
                <a:solidFill>
                  <a:schemeClr val="tx1"/>
                </a:solidFill>
                <a:latin typeface="Arial"/>
                <a:cs typeface="Arial"/>
              </a:rPr>
              <a:t>Peleliu</a:t>
            </a:r>
            <a:r>
              <a:rPr lang="en-US" sz="2000" dirty="0">
                <a:solidFill>
                  <a:schemeClr val="tx1"/>
                </a:solidFill>
                <a:latin typeface="Arial"/>
                <a:cs typeface="Arial"/>
              </a:rPr>
              <a:t> group would later be transported by USS </a:t>
            </a:r>
            <a:r>
              <a:rPr lang="en-US" sz="2000" i="1" dirty="0">
                <a:solidFill>
                  <a:schemeClr val="tx1"/>
                </a:solidFill>
                <a:latin typeface="Arial"/>
                <a:cs typeface="Arial"/>
              </a:rPr>
              <a:t>Tranquility</a:t>
            </a:r>
            <a:r>
              <a:rPr lang="en-US" sz="2000" dirty="0">
                <a:solidFill>
                  <a:schemeClr val="tx1"/>
                </a:solidFill>
                <a:latin typeface="Arial"/>
                <a:cs typeface="Arial"/>
              </a:rPr>
              <a:t> (AH-14) to Guam Base Hospital #18.</a:t>
            </a:r>
          </a:p>
          <a:p>
            <a:endParaRPr lang="en-US" sz="1400" dirty="0">
              <a:solidFill>
                <a:schemeClr val="tx1"/>
              </a:solidFill>
              <a:latin typeface="Arial"/>
              <a:cs typeface="Arial"/>
            </a:endParaRPr>
          </a:p>
          <a:p>
            <a:r>
              <a:rPr lang="en-US" sz="2000" dirty="0">
                <a:solidFill>
                  <a:schemeClr val="tx1"/>
                </a:solidFill>
                <a:latin typeface="Arial"/>
                <a:cs typeface="Arial"/>
              </a:rPr>
              <a:t>The survivors remained under medical care for weeks.</a:t>
            </a:r>
          </a:p>
          <a:p>
            <a:endParaRPr lang="en-US" sz="1400" dirty="0">
              <a:solidFill>
                <a:schemeClr val="tx1"/>
              </a:solidFill>
              <a:latin typeface="Arial"/>
              <a:cs typeface="Arial"/>
            </a:endParaRPr>
          </a:p>
          <a:p>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4" name="TextBox 3"/>
          <p:cNvSpPr txBox="1"/>
          <p:nvPr/>
        </p:nvSpPr>
        <p:spPr>
          <a:xfrm>
            <a:off x="2665412" y="609600"/>
            <a:ext cx="6858000"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Survivors transported for care</a:t>
            </a:r>
          </a:p>
        </p:txBody>
      </p:sp>
    </p:spTree>
    <p:extLst>
      <p:ext uri="{BB962C8B-B14F-4D97-AF65-F5344CB8AC3E}">
        <p14:creationId xmlns:p14="http://schemas.microsoft.com/office/powerpoint/2010/main" val="3096118104"/>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1573360" y="5273675"/>
            <a:ext cx="4444852"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a:buClrTx/>
              <a:buFontTx/>
              <a:buNone/>
              <a:defRPr/>
            </a:pPr>
            <a:r>
              <a:rPr lang="en-US" sz="1400" dirty="0"/>
              <a:t>USS </a:t>
            </a:r>
            <a:r>
              <a:rPr lang="en-US" sz="1400" i="1" dirty="0"/>
              <a:t>Tranquility </a:t>
            </a:r>
            <a:r>
              <a:rPr lang="en-US" sz="1400" dirty="0"/>
              <a:t>AH-14 with </a:t>
            </a:r>
            <a:r>
              <a:rPr lang="en-US" sz="1400" i="1" dirty="0"/>
              <a:t>Indy</a:t>
            </a:r>
            <a:r>
              <a:rPr lang="en-US" sz="1400" dirty="0"/>
              <a:t> Survivors</a:t>
            </a:r>
          </a:p>
        </p:txBody>
      </p:sp>
      <p:sp>
        <p:nvSpPr>
          <p:cNvPr id="8" name="Text Box 5"/>
          <p:cNvSpPr txBox="1">
            <a:spLocks noChangeArrowheads="1"/>
          </p:cNvSpPr>
          <p:nvPr/>
        </p:nvSpPr>
        <p:spPr bwMode="auto">
          <a:xfrm>
            <a:off x="6323012" y="5273675"/>
            <a:ext cx="4122714"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a:buClrTx/>
              <a:buFontTx/>
              <a:buNone/>
              <a:defRPr/>
            </a:pPr>
            <a:r>
              <a:rPr lang="en-US" sz="1400" dirty="0"/>
              <a:t>All brought to Guam Base Hospital #18</a:t>
            </a:r>
          </a:p>
        </p:txBody>
      </p:sp>
      <p:sp>
        <p:nvSpPr>
          <p:cNvPr id="9" name="Rectangle 8"/>
          <p:cNvSpPr>
            <a:spLocks noChangeArrowheads="1"/>
          </p:cNvSpPr>
          <p:nvPr/>
        </p:nvSpPr>
        <p:spPr bwMode="auto">
          <a:xfrm>
            <a:off x="2513012" y="914400"/>
            <a:ext cx="71628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3600" dirty="0">
                <a:solidFill>
                  <a:schemeClr val="tx1"/>
                </a:solidFill>
                <a:latin typeface="Garamond"/>
                <a:cs typeface="Garamond"/>
              </a:rPr>
              <a:t>Actual photos taken Post Rescue</a:t>
            </a:r>
          </a:p>
          <a:p>
            <a:pPr algn="ctr"/>
            <a:endParaRPr lang="en-US" sz="800" i="1" dirty="0">
              <a:solidFill>
                <a:schemeClr val="tx1"/>
              </a:solidFill>
              <a:latin typeface="Garamond" charset="0"/>
              <a:cs typeface="Garamond" charset="0"/>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6551612" y="1981200"/>
            <a:ext cx="3810000" cy="327660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1903412" y="1981200"/>
            <a:ext cx="3810000" cy="327660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8153256"/>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4113986" y="457200"/>
            <a:ext cx="3960852"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Survivors</a:t>
            </a:r>
          </a:p>
        </p:txBody>
      </p:sp>
      <p:sp>
        <p:nvSpPr>
          <p:cNvPr id="6" name="Rectangle 8"/>
          <p:cNvSpPr>
            <a:spLocks noChangeArrowheads="1"/>
          </p:cNvSpPr>
          <p:nvPr/>
        </p:nvSpPr>
        <p:spPr bwMode="auto">
          <a:xfrm>
            <a:off x="1674812" y="1600200"/>
            <a:ext cx="8839200" cy="4816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200" b="1" dirty="0">
                <a:solidFill>
                  <a:srgbClr val="000090"/>
                </a:solidFill>
                <a:latin typeface="Garamond"/>
                <a:cs typeface="Garamond"/>
              </a:rPr>
              <a:t>316</a:t>
            </a:r>
            <a:r>
              <a:rPr lang="en-US" sz="2000" b="1" dirty="0">
                <a:solidFill>
                  <a:srgbClr val="FF0000"/>
                </a:solidFill>
                <a:latin typeface="Garamond"/>
                <a:cs typeface="Garamond"/>
              </a:rPr>
              <a:t>*</a:t>
            </a:r>
            <a:r>
              <a:rPr lang="en-US" sz="1600" b="1" dirty="0">
                <a:solidFill>
                  <a:schemeClr val="tx1"/>
                </a:solidFill>
                <a:latin typeface="Arial"/>
                <a:cs typeface="Arial"/>
              </a:rPr>
              <a:t>  </a:t>
            </a:r>
            <a:r>
              <a:rPr lang="en-US" sz="2400" b="1" dirty="0">
                <a:solidFill>
                  <a:srgbClr val="000090"/>
                </a:solidFill>
                <a:latin typeface="Arial"/>
                <a:cs typeface="Arial"/>
              </a:rPr>
              <a:t>crew members survived to return home to the USA.</a:t>
            </a:r>
          </a:p>
          <a:p>
            <a:endParaRPr lang="en-US" sz="1100" dirty="0">
              <a:solidFill>
                <a:srgbClr val="000090"/>
              </a:solidFill>
              <a:latin typeface="Arial"/>
              <a:cs typeface="Arial"/>
            </a:endParaRPr>
          </a:p>
          <a:p>
            <a:r>
              <a:rPr lang="en-US" sz="2000" dirty="0">
                <a:solidFill>
                  <a:schemeClr val="tx1"/>
                </a:solidFill>
                <a:latin typeface="Arial"/>
                <a:cs typeface="Arial"/>
              </a:rPr>
              <a:t>These survivors had spent up to 4½ days and nights in the water. </a:t>
            </a:r>
          </a:p>
          <a:p>
            <a:r>
              <a:rPr lang="en-US" sz="2000" dirty="0">
                <a:solidFill>
                  <a:schemeClr val="tx1"/>
                </a:solidFill>
                <a:latin typeface="Arial"/>
                <a:cs typeface="Arial"/>
              </a:rPr>
              <a:t>(</a:t>
            </a:r>
            <a:r>
              <a:rPr lang="en-US" sz="2000" i="1" dirty="0">
                <a:solidFill>
                  <a:schemeClr val="tx1"/>
                </a:solidFill>
                <a:latin typeface="Arial"/>
                <a:cs typeface="Arial"/>
              </a:rPr>
              <a:t>with many suffering from flash burns, deep cuts and broken bones</a:t>
            </a:r>
            <a:r>
              <a:rPr lang="en-US" sz="2000" dirty="0">
                <a:solidFill>
                  <a:schemeClr val="tx1"/>
                </a:solidFill>
                <a:latin typeface="Arial"/>
                <a:cs typeface="Arial"/>
              </a:rPr>
              <a:t>)</a:t>
            </a:r>
          </a:p>
          <a:p>
            <a:endParaRPr lang="en-US" sz="700" dirty="0">
              <a:solidFill>
                <a:schemeClr val="tx1"/>
              </a:solidFill>
              <a:latin typeface="Arial"/>
              <a:cs typeface="Arial"/>
            </a:endParaRPr>
          </a:p>
          <a:p>
            <a:r>
              <a:rPr lang="en-US" sz="2000" dirty="0">
                <a:solidFill>
                  <a:schemeClr val="tx1"/>
                </a:solidFill>
                <a:latin typeface="Arial"/>
                <a:cs typeface="Arial"/>
              </a:rPr>
              <a:t>Collectively, they were members of at least seven (7) separate groups of survivors that had formed and drifted apart.</a:t>
            </a:r>
          </a:p>
          <a:p>
            <a:endParaRPr lang="en-US" sz="700" dirty="0">
              <a:solidFill>
                <a:schemeClr val="tx1"/>
              </a:solidFill>
              <a:latin typeface="Arial"/>
              <a:cs typeface="Arial"/>
            </a:endParaRPr>
          </a:p>
          <a:p>
            <a:r>
              <a:rPr lang="en-US" sz="2000" dirty="0">
                <a:solidFill>
                  <a:schemeClr val="tx1"/>
                </a:solidFill>
                <a:latin typeface="Arial"/>
                <a:cs typeface="Arial"/>
              </a:rPr>
              <a:t>The groups were spread over approximately 25 square miles at rescue.</a:t>
            </a:r>
          </a:p>
          <a:p>
            <a:endParaRPr lang="en-US" sz="800" dirty="0">
              <a:solidFill>
                <a:schemeClr val="tx1"/>
              </a:solidFill>
              <a:latin typeface="Arial"/>
              <a:cs typeface="Arial"/>
            </a:endParaRPr>
          </a:p>
          <a:p>
            <a:r>
              <a:rPr lang="en-US" sz="2000" dirty="0">
                <a:solidFill>
                  <a:schemeClr val="tx1"/>
                </a:solidFill>
                <a:latin typeface="Arial"/>
                <a:cs typeface="Arial"/>
              </a:rPr>
              <a:t>There were a few stray groups that were much smaller, and some with even 1-3 men.</a:t>
            </a:r>
            <a:endParaRPr lang="en-US" sz="3600" dirty="0">
              <a:solidFill>
                <a:schemeClr val="tx1"/>
              </a:solidFill>
              <a:latin typeface="Arial"/>
              <a:cs typeface="Arial"/>
            </a:endParaRPr>
          </a:p>
          <a:p>
            <a:endParaRPr lang="en-US" sz="1400" dirty="0">
              <a:solidFill>
                <a:schemeClr val="tx1"/>
              </a:solidFill>
              <a:latin typeface="Arial"/>
              <a:cs typeface="Arial"/>
            </a:endParaRPr>
          </a:p>
          <a:p>
            <a:r>
              <a:rPr lang="en-US" b="1" i="1" dirty="0">
                <a:solidFill>
                  <a:srgbClr val="FF0000"/>
                </a:solidFill>
                <a:latin typeface="Garamond"/>
                <a:cs typeface="Garamond"/>
              </a:rPr>
              <a:t>  * </a:t>
            </a:r>
            <a:r>
              <a:rPr lang="en-US" sz="1400" b="1" dirty="0">
                <a:solidFill>
                  <a:schemeClr val="tx1"/>
                </a:solidFill>
                <a:latin typeface="Garamond"/>
                <a:cs typeface="Garamond"/>
              </a:rPr>
              <a:t>A cover sheet dated 8 August 1945 (with supporting documentation) was presented to the US Navy’s Court of </a:t>
            </a:r>
          </a:p>
          <a:p>
            <a:r>
              <a:rPr lang="en-US" sz="1400" b="1" dirty="0">
                <a:solidFill>
                  <a:schemeClr val="tx1"/>
                </a:solidFill>
                <a:latin typeface="Garamond"/>
                <a:cs typeface="Garamond"/>
              </a:rPr>
              <a:t>      Inquiry that convened from 13-20 August 1945.  The sheet listed 316 Survivors, 4 Dead and 876 Missing.  As </a:t>
            </a:r>
          </a:p>
          <a:p>
            <a:r>
              <a:rPr lang="en-US" sz="1400" b="1" dirty="0">
                <a:solidFill>
                  <a:schemeClr val="tx1"/>
                </a:solidFill>
                <a:latin typeface="Garamond"/>
                <a:cs typeface="Garamond"/>
              </a:rPr>
              <a:t>      previously mentioned, the 4 deceased crew members were alive, but in very critical condition at rescue.  They </a:t>
            </a:r>
          </a:p>
          <a:p>
            <a:r>
              <a:rPr lang="en-US" sz="1400" b="1" dirty="0">
                <a:solidFill>
                  <a:schemeClr val="tx1"/>
                </a:solidFill>
                <a:latin typeface="Garamond"/>
                <a:cs typeface="Garamond"/>
              </a:rPr>
              <a:t>      passed away within hours of being rescued.  One man (Clarence Donner) was initially recorded as “Missing,” </a:t>
            </a:r>
          </a:p>
          <a:p>
            <a:r>
              <a:rPr lang="en-US" sz="1400" b="1" dirty="0">
                <a:solidFill>
                  <a:schemeClr val="tx1"/>
                </a:solidFill>
                <a:latin typeface="Garamond"/>
                <a:cs typeface="Garamond"/>
              </a:rPr>
              <a:t>      but he was subsequently confirmed to have not been aboard on </a:t>
            </a:r>
            <a:r>
              <a:rPr lang="en-US" sz="1400" b="1" i="1" dirty="0">
                <a:solidFill>
                  <a:schemeClr val="tx1"/>
                </a:solidFill>
                <a:latin typeface="Garamond"/>
                <a:cs typeface="Garamond"/>
              </a:rPr>
              <a:t>Indy</a:t>
            </a:r>
            <a:r>
              <a:rPr lang="en-US" sz="1400" b="1" dirty="0">
                <a:solidFill>
                  <a:schemeClr val="tx1"/>
                </a:solidFill>
                <a:latin typeface="Garamond"/>
                <a:cs typeface="Garamond"/>
              </a:rPr>
              <a:t>’s Final Voyage.  </a:t>
            </a:r>
          </a:p>
          <a:p>
            <a:r>
              <a:rPr lang="en-US" sz="1400" b="1" dirty="0">
                <a:solidFill>
                  <a:schemeClr val="tx1"/>
                </a:solidFill>
                <a:latin typeface="Garamond"/>
                <a:cs typeface="Garamond"/>
              </a:rPr>
              <a:t>      In total, 879 men would not survive to return home and were recorded as “Lost At Sea” and/or “Deceased”.</a:t>
            </a:r>
            <a:endParaRPr lang="en-US" sz="1400" b="1" u="sng" dirty="0">
              <a:solidFill>
                <a:schemeClr val="tx1"/>
              </a:solidFill>
              <a:latin typeface="Garamond"/>
              <a:cs typeface="Garamond"/>
            </a:endParaRPr>
          </a:p>
        </p:txBody>
      </p:sp>
      <p:sp>
        <p:nvSpPr>
          <p:cNvPr id="9" name="Rectangle 8"/>
          <p:cNvSpPr>
            <a:spLocks noChangeArrowheads="1"/>
          </p:cNvSpPr>
          <p:nvPr/>
        </p:nvSpPr>
        <p:spPr bwMode="auto">
          <a:xfrm>
            <a:off x="3010338" y="3890701"/>
            <a:ext cx="616814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dirty="0">
              <a:solidFill>
                <a:schemeClr val="tx1"/>
              </a:solidFill>
              <a:latin typeface="Arial"/>
              <a:cs typeface="Arial"/>
            </a:endParaRPr>
          </a:p>
          <a:p>
            <a:endParaRPr lang="en-US" dirty="0">
              <a:solidFill>
                <a:schemeClr val="tx1"/>
              </a:solidFill>
              <a:latin typeface="Arial"/>
              <a:cs typeface="Arial"/>
            </a:endParaRPr>
          </a:p>
        </p:txBody>
      </p:sp>
    </p:spTree>
    <p:extLst>
      <p:ext uri="{BB962C8B-B14F-4D97-AF65-F5344CB8AC3E}">
        <p14:creationId xmlns:p14="http://schemas.microsoft.com/office/powerpoint/2010/main" val="338248828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3503612" y="457200"/>
            <a:ext cx="5181600" cy="646331"/>
          </a:xfrm>
          <a:prstGeom prst="rect">
            <a:avLst/>
          </a:prstGeom>
          <a:blipFill rotWithShape="1">
            <a:blip r:embed="rId3"/>
            <a:tile tx="0" ty="0" sx="100000" sy="100000" flip="none" algn="tl"/>
          </a:blipFill>
          <a:ln w="63500" cmpd="sng">
            <a:solidFill>
              <a:srgbClr val="000090"/>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Survivor Quotes</a:t>
            </a:r>
          </a:p>
        </p:txBody>
      </p:sp>
      <p:sp>
        <p:nvSpPr>
          <p:cNvPr id="8" name="Rectangle 8"/>
          <p:cNvSpPr>
            <a:spLocks noChangeArrowheads="1"/>
          </p:cNvSpPr>
          <p:nvPr/>
        </p:nvSpPr>
        <p:spPr bwMode="auto">
          <a:xfrm>
            <a:off x="1293812" y="1371600"/>
            <a:ext cx="9448800" cy="523220"/>
          </a:xfrm>
          <a:prstGeom prst="rect">
            <a:avLst/>
          </a:prstGeom>
          <a:noFill/>
          <a:ln w="25400">
            <a:noFill/>
            <a:miter lim="800000"/>
            <a:headEnd/>
            <a:tailEnd/>
          </a:ln>
        </p:spPr>
        <p:txBody>
          <a:bodyPr wrap="square">
            <a:spAutoFit/>
          </a:bodyPr>
          <a:lstStyle/>
          <a:p>
            <a:pPr algn="ctr"/>
            <a:r>
              <a:rPr lang="en-US" sz="2800" b="1" dirty="0">
                <a:solidFill>
                  <a:srgbClr val="000000"/>
                </a:solidFill>
                <a:latin typeface="Garamond"/>
                <a:cs typeface="Garamond"/>
              </a:rPr>
              <a:t>These actual survivor quotes “</a:t>
            </a:r>
            <a:r>
              <a:rPr lang="en-US" sz="2800" b="1" dirty="0">
                <a:solidFill>
                  <a:srgbClr val="000090"/>
                </a:solidFill>
                <a:latin typeface="Garamond"/>
                <a:cs typeface="Garamond"/>
              </a:rPr>
              <a:t>Tell It All</a:t>
            </a:r>
            <a:r>
              <a:rPr lang="en-US" sz="2800" b="1" dirty="0">
                <a:solidFill>
                  <a:srgbClr val="000000"/>
                </a:solidFill>
                <a:latin typeface="Garamond"/>
                <a:cs typeface="Garamond"/>
              </a:rPr>
              <a:t>” ...</a:t>
            </a:r>
          </a:p>
        </p:txBody>
      </p:sp>
      <p:sp>
        <p:nvSpPr>
          <p:cNvPr id="17" name="Rectangle 8"/>
          <p:cNvSpPr>
            <a:spLocks noChangeArrowheads="1"/>
          </p:cNvSpPr>
          <p:nvPr/>
        </p:nvSpPr>
        <p:spPr bwMode="auto">
          <a:xfrm>
            <a:off x="1598612" y="2209800"/>
            <a:ext cx="9753600" cy="3683060"/>
          </a:xfrm>
          <a:prstGeom prst="rect">
            <a:avLst/>
          </a:prstGeom>
          <a:noFill/>
          <a:ln w="25400">
            <a:noFill/>
            <a:miter lim="800000"/>
            <a:headEnd/>
            <a:tailEnd/>
          </a:ln>
        </p:spPr>
        <p:txBody>
          <a:bodyPr wrap="square">
            <a:spAutoFit/>
          </a:bodyPr>
          <a:lstStyle/>
          <a:p>
            <a:pPr marL="338138">
              <a:spcAft>
                <a:spcPts val="800"/>
              </a:spcAft>
            </a:pPr>
            <a:r>
              <a:rPr lang="en-US" sz="2000" b="1" dirty="0">
                <a:solidFill>
                  <a:srgbClr val="000090"/>
                </a:solidFill>
                <a:latin typeface="Arial"/>
                <a:cs typeface="Arial"/>
              </a:rPr>
              <a:t>“Never Give Up”</a:t>
            </a:r>
          </a:p>
          <a:p>
            <a:pPr marL="338138">
              <a:spcAft>
                <a:spcPts val="800"/>
              </a:spcAft>
            </a:pPr>
            <a:r>
              <a:rPr lang="en-US" sz="2000" b="1" dirty="0">
                <a:solidFill>
                  <a:srgbClr val="000090"/>
                </a:solidFill>
                <a:latin typeface="Arial"/>
                <a:cs typeface="Arial"/>
              </a:rPr>
              <a:t>“I lost my home!”</a:t>
            </a:r>
          </a:p>
          <a:p>
            <a:pPr marL="338138">
              <a:spcAft>
                <a:spcPts val="800"/>
              </a:spcAft>
            </a:pPr>
            <a:r>
              <a:rPr lang="en-US" sz="2000" b="1" dirty="0">
                <a:solidFill>
                  <a:srgbClr val="000090"/>
                </a:solidFill>
                <a:latin typeface="Arial"/>
                <a:cs typeface="Arial"/>
              </a:rPr>
              <a:t>“The guys I knew on the ship were all killed!”</a:t>
            </a:r>
          </a:p>
          <a:p>
            <a:pPr marL="338138">
              <a:spcAft>
                <a:spcPts val="800"/>
              </a:spcAft>
            </a:pPr>
            <a:r>
              <a:rPr lang="en-US" sz="2000" b="1" dirty="0">
                <a:solidFill>
                  <a:srgbClr val="000090"/>
                </a:solidFill>
                <a:latin typeface="Arial"/>
                <a:cs typeface="Arial"/>
              </a:rPr>
              <a:t>“I never left the ship </a:t>
            </a:r>
            <a:r>
              <a:rPr lang="mr-IN" sz="2000" b="1" dirty="0">
                <a:solidFill>
                  <a:srgbClr val="000090"/>
                </a:solidFill>
                <a:latin typeface="Arial"/>
                <a:cs typeface="Arial"/>
              </a:rPr>
              <a:t>…</a:t>
            </a:r>
            <a:r>
              <a:rPr lang="en-US" sz="2000" b="1" dirty="0">
                <a:solidFill>
                  <a:srgbClr val="000090"/>
                </a:solidFill>
                <a:latin typeface="Arial"/>
                <a:cs typeface="Arial"/>
              </a:rPr>
              <a:t>. The ship just left me!”</a:t>
            </a:r>
          </a:p>
          <a:p>
            <a:pPr marL="338138">
              <a:spcAft>
                <a:spcPts val="800"/>
              </a:spcAft>
            </a:pPr>
            <a:r>
              <a:rPr lang="en-US" sz="2000" b="1" dirty="0">
                <a:solidFill>
                  <a:srgbClr val="000090"/>
                </a:solidFill>
                <a:latin typeface="Arial"/>
                <a:cs typeface="Arial"/>
              </a:rPr>
              <a:t>“Water was everywhere yet not a drop to drink!”</a:t>
            </a:r>
          </a:p>
          <a:p>
            <a:pPr marL="338138">
              <a:spcAft>
                <a:spcPts val="800"/>
              </a:spcAft>
            </a:pPr>
            <a:r>
              <a:rPr lang="en-US" sz="2000" b="1" dirty="0">
                <a:solidFill>
                  <a:srgbClr val="000090"/>
                </a:solidFill>
                <a:latin typeface="Arial"/>
                <a:cs typeface="Arial"/>
              </a:rPr>
              <a:t>“Thirst was agonizing, an inconceivable torture!”</a:t>
            </a:r>
          </a:p>
          <a:p>
            <a:pPr marL="338138">
              <a:spcAft>
                <a:spcPts val="800"/>
              </a:spcAft>
            </a:pPr>
            <a:r>
              <a:rPr lang="en-US" sz="2000" b="1" dirty="0">
                <a:solidFill>
                  <a:srgbClr val="000090"/>
                </a:solidFill>
                <a:latin typeface="Arial"/>
                <a:cs typeface="Arial"/>
              </a:rPr>
              <a:t>“How could anything that big and beautiful sink?”</a:t>
            </a:r>
          </a:p>
          <a:p>
            <a:pPr marL="338138">
              <a:spcAft>
                <a:spcPts val="800"/>
              </a:spcAft>
            </a:pPr>
            <a:r>
              <a:rPr lang="en-US" sz="2000" b="1" dirty="0">
                <a:solidFill>
                  <a:srgbClr val="000090"/>
                </a:solidFill>
                <a:latin typeface="Arial"/>
                <a:cs typeface="Arial"/>
              </a:rPr>
              <a:t>“This event never dies.  It is always in the life of the leftover men.”</a:t>
            </a:r>
          </a:p>
          <a:p>
            <a:pPr marL="338138">
              <a:spcAft>
                <a:spcPts val="800"/>
              </a:spcAft>
            </a:pPr>
            <a:r>
              <a:rPr lang="en-US" sz="2000" b="1" dirty="0">
                <a:solidFill>
                  <a:srgbClr val="000090"/>
                </a:solidFill>
                <a:latin typeface="Arial"/>
                <a:cs typeface="Arial"/>
              </a:rPr>
              <a:t>“I heard terrible screaming of men beneath me being burned alive!”</a:t>
            </a:r>
          </a:p>
        </p:txBody>
      </p:sp>
    </p:spTree>
    <p:extLst>
      <p:ext uri="{BB962C8B-B14F-4D97-AF65-F5344CB8AC3E}">
        <p14:creationId xmlns:p14="http://schemas.microsoft.com/office/powerpoint/2010/main" val="33333793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 calcmode="lin" valueType="num">
                                      <p:cBhvr additive="base">
                                        <p:cTn id="25"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 calcmode="lin" valueType="num">
                                      <p:cBhvr additive="base">
                                        <p:cTn id="31"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xEl>
                                              <p:pRg st="5" end="5"/>
                                            </p:txEl>
                                          </p:spTgt>
                                        </p:tgtEl>
                                        <p:attrNameLst>
                                          <p:attrName>style.visibility</p:attrName>
                                        </p:attrNameLst>
                                      </p:cBhvr>
                                      <p:to>
                                        <p:strVal val="visible"/>
                                      </p:to>
                                    </p:set>
                                    <p:anim calcmode="lin" valueType="num">
                                      <p:cBhvr additive="base">
                                        <p:cTn id="37"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xEl>
                                              <p:pRg st="7" end="7"/>
                                            </p:txEl>
                                          </p:spTgt>
                                        </p:tgtEl>
                                        <p:attrNameLst>
                                          <p:attrName>style.visibility</p:attrName>
                                        </p:attrNameLst>
                                      </p:cBhvr>
                                      <p:to>
                                        <p:strVal val="visible"/>
                                      </p:to>
                                    </p:set>
                                    <p:anim calcmode="lin" valueType="num">
                                      <p:cBhvr additive="base">
                                        <p:cTn id="49"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xEl>
                                              <p:pRg st="8" end="8"/>
                                            </p:txEl>
                                          </p:spTgt>
                                        </p:tgtEl>
                                        <p:attrNameLst>
                                          <p:attrName>style.visibility</p:attrName>
                                        </p:attrNameLst>
                                      </p:cBhvr>
                                      <p:to>
                                        <p:strVal val="visible"/>
                                      </p:to>
                                    </p:set>
                                    <p:anim calcmode="lin" valueType="num">
                                      <p:cBhvr additive="base">
                                        <p:cTn id="55"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2293937" y="2514600"/>
            <a:ext cx="76009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While still receiving medical care, the survivors learned of the Hiroshima and Nagasaki bombings (</a:t>
            </a:r>
            <a:r>
              <a:rPr lang="en-US" sz="2000" i="1" dirty="0">
                <a:solidFill>
                  <a:schemeClr val="tx1"/>
                </a:solidFill>
                <a:latin typeface="Arial"/>
                <a:cs typeface="Arial"/>
              </a:rPr>
              <a:t>6 and 9 Aug, respectively</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They also learned of Japan’s surrender on 15 August 1945.</a:t>
            </a:r>
          </a:p>
          <a:p>
            <a:endParaRPr lang="en-US" sz="1400" dirty="0">
              <a:solidFill>
                <a:schemeClr val="tx1"/>
              </a:solidFill>
              <a:latin typeface="Arial"/>
              <a:cs typeface="Arial"/>
            </a:endParaRPr>
          </a:p>
          <a:p>
            <a:r>
              <a:rPr lang="en-US" sz="2000" dirty="0">
                <a:solidFill>
                  <a:schemeClr val="tx1"/>
                </a:solidFill>
                <a:latin typeface="Arial"/>
                <a:cs typeface="Arial"/>
              </a:rPr>
              <a:t>It was not until after 15 August 1945 that the survivors would learn the details about the contents of the </a:t>
            </a:r>
            <a:r>
              <a:rPr lang="en-US" sz="2000" b="1" dirty="0">
                <a:ln>
                  <a:solidFill>
                    <a:srgbClr val="000000"/>
                  </a:solidFill>
                </a:ln>
                <a:solidFill>
                  <a:srgbClr val="FF0000"/>
                </a:solidFill>
                <a:latin typeface="Garamond"/>
                <a:cs typeface="Garamond"/>
              </a:rPr>
              <a:t>Top Secret Cargo</a:t>
            </a:r>
            <a:r>
              <a:rPr lang="en-US" sz="2000" b="1" dirty="0">
                <a:solidFill>
                  <a:schemeClr val="tx1"/>
                </a:solidFill>
                <a:latin typeface="Garamond" charset="0"/>
                <a:cs typeface="Garamond" charset="0"/>
              </a:rPr>
              <a:t> </a:t>
            </a:r>
            <a:r>
              <a:rPr lang="en-US" sz="2000" dirty="0">
                <a:solidFill>
                  <a:schemeClr val="tx1"/>
                </a:solidFill>
                <a:latin typeface="Arial"/>
                <a:cs typeface="Arial"/>
              </a:rPr>
              <a:t>that </a:t>
            </a:r>
            <a:r>
              <a:rPr lang="en-US" sz="2000" i="1" dirty="0">
                <a:solidFill>
                  <a:schemeClr val="tx1"/>
                </a:solidFill>
                <a:latin typeface="Arial"/>
                <a:cs typeface="Arial"/>
              </a:rPr>
              <a:t>Indy</a:t>
            </a:r>
            <a:r>
              <a:rPr lang="en-US" sz="2000" dirty="0">
                <a:solidFill>
                  <a:schemeClr val="tx1"/>
                </a:solidFill>
                <a:latin typeface="Arial"/>
                <a:cs typeface="Arial"/>
              </a:rPr>
              <a:t> had transported and delivered to Tinian Island back on 26 July.</a:t>
            </a:r>
          </a:p>
          <a:p>
            <a:endParaRPr lang="en-US" sz="2000" dirty="0">
              <a:solidFill>
                <a:schemeClr val="tx1"/>
              </a:solidFill>
              <a:latin typeface="Arial"/>
              <a:cs typeface="Arial"/>
            </a:endParaRPr>
          </a:p>
          <a:p>
            <a:endParaRPr lang="en-US" sz="1600" dirty="0">
              <a:solidFill>
                <a:schemeClr val="tx1"/>
              </a:solidFill>
              <a:latin typeface="Arial"/>
              <a:cs typeface="Arial"/>
            </a:endParaRPr>
          </a:p>
          <a:p>
            <a:endParaRPr lang="en-US" sz="1600" dirty="0">
              <a:solidFill>
                <a:schemeClr val="tx1"/>
              </a:solidFill>
              <a:latin typeface="Arial"/>
              <a:cs typeface="Arial"/>
            </a:endParaRPr>
          </a:p>
        </p:txBody>
      </p:sp>
      <p:sp>
        <p:nvSpPr>
          <p:cNvPr id="3" name="TextBox 2"/>
          <p:cNvSpPr txBox="1"/>
          <p:nvPr/>
        </p:nvSpPr>
        <p:spPr>
          <a:xfrm>
            <a:off x="2513012" y="1066800"/>
            <a:ext cx="71628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Japan surrenders on 15 August 1945</a:t>
            </a:r>
          </a:p>
        </p:txBody>
      </p:sp>
    </p:spTree>
    <p:extLst>
      <p:ext uri="{BB962C8B-B14F-4D97-AF65-F5344CB8AC3E}">
        <p14:creationId xmlns:p14="http://schemas.microsoft.com/office/powerpoint/2010/main" val="187152536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p:cNvSpPr txBox="1"/>
          <p:nvPr/>
        </p:nvSpPr>
        <p:spPr>
          <a:xfrm>
            <a:off x="4418667" y="685800"/>
            <a:ext cx="3351491" cy="646331"/>
          </a:xfrm>
          <a:prstGeom prst="rect">
            <a:avLst/>
          </a:prstGeom>
          <a:blipFill rotWithShape="1">
            <a:blip r:embed="rId3"/>
            <a:tile tx="0" ty="0" sx="100000" sy="100000" flip="none" algn="tl"/>
          </a:blipFill>
          <a:ln w="76200" cmpd="sng">
            <a:solidFill>
              <a:srgbClr val="000090"/>
            </a:solidFill>
          </a:ln>
        </p:spPr>
        <p:txBody>
          <a:bodyPr wrap="square">
            <a:spAutoFit/>
          </a:bodyPr>
          <a:lstStyle/>
          <a:p>
            <a:pPr algn="ctr">
              <a:defRPr/>
            </a:pPr>
            <a:r>
              <a:rPr lang="en-US" sz="3600" b="1" dirty="0">
                <a:ln>
                  <a:solidFill>
                    <a:srgbClr val="000000"/>
                  </a:solidFill>
                </a:ln>
                <a:solidFill>
                  <a:srgbClr val="000090"/>
                </a:solidFill>
                <a:latin typeface="Garamond"/>
                <a:cs typeface="Garamond"/>
              </a:rPr>
              <a:t>Little Boy</a:t>
            </a:r>
            <a:endParaRPr lang="en-US" sz="4400" b="1" dirty="0">
              <a:ln>
                <a:solidFill>
                  <a:srgbClr val="000000"/>
                </a:solidFill>
              </a:ln>
              <a:solidFill>
                <a:srgbClr val="000090"/>
              </a:solidFill>
              <a:latin typeface="Garamond"/>
              <a:cs typeface="Garamond"/>
            </a:endParaRPr>
          </a:p>
        </p:txBody>
      </p:sp>
      <p:sp>
        <p:nvSpPr>
          <p:cNvPr id="75781" name="Rectangle 1"/>
          <p:cNvSpPr>
            <a:spLocks noChangeArrowheads="1"/>
          </p:cNvSpPr>
          <p:nvPr/>
        </p:nvSpPr>
        <p:spPr bwMode="auto">
          <a:xfrm>
            <a:off x="1903412" y="1981201"/>
            <a:ext cx="8382000"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The contents of the </a:t>
            </a:r>
            <a:r>
              <a:rPr lang="en-US" sz="2800" dirty="0">
                <a:ln>
                  <a:solidFill>
                    <a:srgbClr val="000000"/>
                  </a:solidFill>
                </a:ln>
                <a:solidFill>
                  <a:srgbClr val="FF0000"/>
                </a:solidFill>
                <a:latin typeface="Garamond"/>
                <a:cs typeface="Garamond"/>
              </a:rPr>
              <a:t>Top Secret Cargo </a:t>
            </a:r>
            <a:r>
              <a:rPr lang="en-US" sz="2000" dirty="0">
                <a:solidFill>
                  <a:schemeClr val="tx1"/>
                </a:solidFill>
                <a:latin typeface="Arial"/>
                <a:cs typeface="Arial"/>
              </a:rPr>
              <a:t>were unknown to the Captain and crew before, during and immediately after Indy’s 26 July delivery to Tinian Island.</a:t>
            </a:r>
          </a:p>
          <a:p>
            <a:endParaRPr lang="en-US" sz="1400" dirty="0">
              <a:solidFill>
                <a:schemeClr val="tx1"/>
              </a:solidFill>
              <a:latin typeface="Arial"/>
              <a:cs typeface="Arial"/>
            </a:endParaRPr>
          </a:p>
          <a:p>
            <a:r>
              <a:rPr lang="en-US" sz="2000" dirty="0">
                <a:solidFill>
                  <a:schemeClr val="tx1"/>
                </a:solidFill>
                <a:latin typeface="Arial"/>
                <a:cs typeface="Arial"/>
              </a:rPr>
              <a:t>Captain </a:t>
            </a:r>
            <a:r>
              <a:rPr lang="en-US" sz="2000" dirty="0" err="1">
                <a:solidFill>
                  <a:schemeClr val="tx1"/>
                </a:solidFill>
                <a:latin typeface="Arial"/>
                <a:cs typeface="Arial"/>
              </a:rPr>
              <a:t>McVay</a:t>
            </a:r>
            <a:r>
              <a:rPr lang="en-US" sz="2000" dirty="0">
                <a:solidFill>
                  <a:schemeClr val="tx1"/>
                </a:solidFill>
                <a:latin typeface="Arial"/>
                <a:cs typeface="Arial"/>
              </a:rPr>
              <a:t> had only been informed that the </a:t>
            </a:r>
            <a:r>
              <a:rPr lang="en-US" sz="2800" dirty="0">
                <a:ln>
                  <a:solidFill>
                    <a:srgbClr val="000000"/>
                  </a:solidFill>
                </a:ln>
                <a:solidFill>
                  <a:srgbClr val="FF0000"/>
                </a:solidFill>
                <a:latin typeface="Garamond"/>
                <a:cs typeface="Garamond"/>
              </a:rPr>
              <a:t>Top Secret Cargo</a:t>
            </a:r>
            <a:r>
              <a:rPr lang="en-US" sz="2800" dirty="0">
                <a:solidFill>
                  <a:srgbClr val="FF0000"/>
                </a:solidFill>
                <a:latin typeface="Garamond" charset="0"/>
                <a:cs typeface="Garamond" charset="0"/>
              </a:rPr>
              <a:t> </a:t>
            </a:r>
            <a:r>
              <a:rPr lang="en-US" sz="2000" dirty="0">
                <a:solidFill>
                  <a:schemeClr val="tx1"/>
                </a:solidFill>
                <a:latin typeface="Arial"/>
                <a:cs typeface="Arial"/>
              </a:rPr>
              <a:t>must be protected at all cost and that a speedy transport of the cargo would result in a sooner end to the war.</a:t>
            </a:r>
            <a:r>
              <a:rPr lang="en-US" sz="2000" dirty="0">
                <a:solidFill>
                  <a:schemeClr val="tx1"/>
                </a:solidFill>
                <a:latin typeface="Garamond" charset="0"/>
                <a:cs typeface="Garamond" charset="0"/>
              </a:rPr>
              <a:t> </a:t>
            </a:r>
            <a:endParaRPr lang="en-US" sz="2800" i="1" dirty="0">
              <a:solidFill>
                <a:srgbClr val="FF0000"/>
              </a:solidFill>
              <a:latin typeface="Garamond" charset="0"/>
              <a:cs typeface="Garamond" charset="0"/>
            </a:endParaRPr>
          </a:p>
          <a:p>
            <a:endParaRPr lang="en-US" sz="1400" dirty="0">
              <a:solidFill>
                <a:schemeClr val="tx1"/>
              </a:solidFill>
              <a:latin typeface="Arial"/>
              <a:cs typeface="Arial"/>
            </a:endParaRPr>
          </a:p>
          <a:p>
            <a:r>
              <a:rPr lang="en-US" sz="2000" dirty="0">
                <a:solidFill>
                  <a:schemeClr val="tx1"/>
                </a:solidFill>
                <a:latin typeface="Arial"/>
                <a:cs typeface="Arial"/>
              </a:rPr>
              <a:t>What would eventually be disclosed and learned by the crew was that the </a:t>
            </a:r>
            <a:r>
              <a:rPr lang="en-US" sz="2800" dirty="0">
                <a:ln>
                  <a:solidFill>
                    <a:srgbClr val="000000"/>
                  </a:solidFill>
                </a:ln>
                <a:solidFill>
                  <a:srgbClr val="FF0000"/>
                </a:solidFill>
                <a:latin typeface="Garamond"/>
                <a:cs typeface="Garamond"/>
              </a:rPr>
              <a:t>Top Secret Cargo</a:t>
            </a:r>
            <a:r>
              <a:rPr lang="en-US" sz="2800" dirty="0">
                <a:solidFill>
                  <a:schemeClr val="tx1"/>
                </a:solidFill>
                <a:latin typeface="Garamond" charset="0"/>
                <a:cs typeface="Garamond" charset="0"/>
              </a:rPr>
              <a:t> </a:t>
            </a:r>
            <a:r>
              <a:rPr lang="en-US" sz="2000" dirty="0">
                <a:solidFill>
                  <a:schemeClr val="tx1"/>
                </a:solidFill>
                <a:latin typeface="Arial"/>
                <a:cs typeface="Arial"/>
              </a:rPr>
              <a:t>had contained components of </a:t>
            </a:r>
            <a:r>
              <a:rPr lang="en-US" sz="2800" dirty="0">
                <a:solidFill>
                  <a:schemeClr val="tx1"/>
                </a:solidFill>
                <a:latin typeface="Garamond"/>
                <a:cs typeface="Garamond"/>
              </a:rPr>
              <a:t>“</a:t>
            </a:r>
            <a:r>
              <a:rPr lang="en-US" sz="2800" b="1" dirty="0">
                <a:ln>
                  <a:solidFill>
                    <a:srgbClr val="000000"/>
                  </a:solidFill>
                </a:ln>
                <a:solidFill>
                  <a:srgbClr val="000090"/>
                </a:solidFill>
                <a:latin typeface="Garamond"/>
                <a:cs typeface="Garamond"/>
              </a:rPr>
              <a:t>Little Boy</a:t>
            </a:r>
            <a:r>
              <a:rPr lang="en-US" sz="2800" dirty="0">
                <a:solidFill>
                  <a:schemeClr val="tx1"/>
                </a:solidFill>
                <a:latin typeface="Garamond"/>
                <a:cs typeface="Garamond"/>
              </a:rPr>
              <a:t>” </a:t>
            </a:r>
            <a:r>
              <a:rPr lang="en-US" altLang="ja-JP" sz="2800" dirty="0">
                <a:solidFill>
                  <a:schemeClr val="tx1"/>
                </a:solidFill>
                <a:latin typeface="Garamond"/>
                <a:cs typeface="Garamond"/>
              </a:rPr>
              <a:t>   </a:t>
            </a:r>
          </a:p>
          <a:p>
            <a:r>
              <a:rPr lang="en-US" altLang="ja-JP" sz="2000" dirty="0">
                <a:solidFill>
                  <a:schemeClr val="tx1"/>
                </a:solidFill>
                <a:latin typeface="Arial"/>
                <a:cs typeface="Arial"/>
              </a:rPr>
              <a:t>(</a:t>
            </a:r>
            <a:r>
              <a:rPr lang="en-US" sz="2400" b="1" dirty="0">
                <a:ln>
                  <a:solidFill>
                    <a:srgbClr val="000000"/>
                  </a:solidFill>
                </a:ln>
                <a:solidFill>
                  <a:srgbClr val="000090"/>
                </a:solidFill>
                <a:latin typeface="Garamond"/>
                <a:cs typeface="Garamond"/>
              </a:rPr>
              <a:t>the Atomic Bomb</a:t>
            </a:r>
            <a:r>
              <a:rPr lang="en-US" altLang="ja-JP" sz="2000" dirty="0">
                <a:solidFill>
                  <a:schemeClr val="tx1"/>
                </a:solidFill>
                <a:latin typeface="Arial"/>
                <a:cs typeface="Arial"/>
              </a:rPr>
              <a:t>) which was dropped on Hiroshima on 6 August as </a:t>
            </a:r>
          </a:p>
          <a:p>
            <a:r>
              <a:rPr lang="en-US" altLang="ja-JP" sz="2000" dirty="0">
                <a:solidFill>
                  <a:schemeClr val="tx1"/>
                </a:solidFill>
                <a:latin typeface="Arial"/>
                <a:cs typeface="Arial"/>
              </a:rPr>
              <a:t>the initial step to end the war with Japan</a:t>
            </a:r>
            <a:r>
              <a:rPr lang="en-US" altLang="ja-JP" sz="2800" dirty="0">
                <a:solidFill>
                  <a:schemeClr val="tx1"/>
                </a:solidFill>
                <a:latin typeface="Garamond"/>
                <a:cs typeface="Garamond"/>
              </a:rPr>
              <a:t>.</a:t>
            </a:r>
            <a:r>
              <a:rPr lang="en-US" altLang="ja-JP" sz="2000" dirty="0">
                <a:solidFill>
                  <a:schemeClr val="tx1"/>
                </a:solidFill>
                <a:latin typeface="Arial"/>
                <a:cs typeface="Arial"/>
              </a:rPr>
              <a:t> </a:t>
            </a:r>
            <a:endParaRPr lang="en-US" sz="2000" dirty="0">
              <a:solidFill>
                <a:schemeClr val="tx1"/>
              </a:solidFill>
              <a:latin typeface="Arial"/>
              <a:cs typeface="Arial"/>
            </a:endParaRPr>
          </a:p>
          <a:p>
            <a:endParaRPr lang="en-US" sz="2000" dirty="0">
              <a:solidFill>
                <a:schemeClr val="tx1"/>
              </a:solidFill>
              <a:latin typeface="Arial"/>
              <a:cs typeface="Arial"/>
            </a:endParaRPr>
          </a:p>
          <a:p>
            <a:endParaRPr lang="en-US" sz="2000" dirty="0">
              <a:solidFill>
                <a:schemeClr val="tx1"/>
              </a:solidFill>
              <a:latin typeface="Arial"/>
              <a:cs typeface="Arial"/>
            </a:endParaRPr>
          </a:p>
        </p:txBody>
      </p:sp>
    </p:spTree>
    <p:extLst>
      <p:ext uri="{BB962C8B-B14F-4D97-AF65-F5344CB8AC3E}">
        <p14:creationId xmlns:p14="http://schemas.microsoft.com/office/powerpoint/2010/main" val="169276885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77826" name="Rectangle 8"/>
          <p:cNvSpPr>
            <a:spLocks noChangeArrowheads="1"/>
          </p:cNvSpPr>
          <p:nvPr/>
        </p:nvSpPr>
        <p:spPr bwMode="auto">
          <a:xfrm>
            <a:off x="1636712" y="685800"/>
            <a:ext cx="8915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Shown below are photos of “</a:t>
            </a:r>
            <a:r>
              <a:rPr lang="en-US" sz="2000" b="1" dirty="0">
                <a:ln>
                  <a:solidFill>
                    <a:srgbClr val="000000"/>
                  </a:solidFill>
                </a:ln>
                <a:solidFill>
                  <a:srgbClr val="000090"/>
                </a:solidFill>
                <a:latin typeface="Garamond"/>
                <a:cs typeface="Garamond"/>
              </a:rPr>
              <a:t>Little Boy</a:t>
            </a:r>
            <a:r>
              <a:rPr lang="en-US" sz="2000" dirty="0">
                <a:solidFill>
                  <a:schemeClr val="tx1"/>
                </a:solidFill>
                <a:latin typeface="Arial"/>
                <a:cs typeface="Arial"/>
              </a:rPr>
              <a:t>” and the plane “</a:t>
            </a:r>
            <a:r>
              <a:rPr lang="en-US" sz="2000" b="1" dirty="0">
                <a:solidFill>
                  <a:schemeClr val="bg1">
                    <a:lumMod val="50000"/>
                  </a:schemeClr>
                </a:solidFill>
                <a:latin typeface="Arial"/>
                <a:cs typeface="Arial"/>
              </a:rPr>
              <a:t>Enola Gay</a:t>
            </a:r>
            <a:r>
              <a:rPr lang="en-US" sz="2000" dirty="0">
                <a:solidFill>
                  <a:schemeClr val="tx1"/>
                </a:solidFill>
                <a:latin typeface="Arial"/>
                <a:cs typeface="Arial"/>
              </a:rPr>
              <a:t>” and her crew that would drop the atomic bomb at Hiroshima on 6 August 1945.</a:t>
            </a:r>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148" y="2146993"/>
            <a:ext cx="5338264"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7829" name="TextBox 1"/>
          <p:cNvSpPr txBox="1">
            <a:spLocks noChangeArrowheads="1"/>
          </p:cNvSpPr>
          <p:nvPr/>
        </p:nvSpPr>
        <p:spPr bwMode="auto">
          <a:xfrm>
            <a:off x="2821414" y="1701462"/>
            <a:ext cx="12179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defRPr/>
            </a:pPr>
            <a:r>
              <a:rPr lang="en-US" b="1" dirty="0">
                <a:ln>
                  <a:solidFill>
                    <a:srgbClr val="000000"/>
                  </a:solidFill>
                </a:ln>
                <a:solidFill>
                  <a:srgbClr val="000090"/>
                </a:solidFill>
                <a:latin typeface="Garamond"/>
                <a:cs typeface="Garamond"/>
              </a:rPr>
              <a:t>Little Boy</a:t>
            </a:r>
            <a:endParaRPr lang="en-US" sz="2400" b="1" dirty="0">
              <a:ln>
                <a:solidFill>
                  <a:srgbClr val="000000"/>
                </a:solidFill>
              </a:ln>
              <a:solidFill>
                <a:srgbClr val="000090"/>
              </a:solidFill>
              <a:latin typeface="Garamond"/>
              <a:cs typeface="Garamond"/>
            </a:endParaRPr>
          </a:p>
        </p:txBody>
      </p:sp>
      <p:sp>
        <p:nvSpPr>
          <p:cNvPr id="77830" name="TextBox 5"/>
          <p:cNvSpPr txBox="1">
            <a:spLocks noChangeArrowheads="1"/>
          </p:cNvSpPr>
          <p:nvPr/>
        </p:nvSpPr>
        <p:spPr bwMode="auto">
          <a:xfrm>
            <a:off x="8456612" y="1676400"/>
            <a:ext cx="167509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a:solidFill>
                  <a:schemeClr val="bg1">
                    <a:lumMod val="50000"/>
                  </a:schemeClr>
                </a:solidFill>
                <a:latin typeface="Garamond" charset="0"/>
                <a:cs typeface="Garamond" charset="0"/>
              </a:rPr>
              <a:t>Enola Gay</a:t>
            </a:r>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6856412" y="2133600"/>
            <a:ext cx="4648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645445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2780532" y="533400"/>
            <a:ext cx="6627761" cy="646331"/>
          </a:xfrm>
          <a:prstGeom prst="rect">
            <a:avLst/>
          </a:prstGeom>
          <a:solidFill>
            <a:srgbClr val="FF0000"/>
          </a:solidFill>
          <a:ln w="63500" cmpd="sng">
            <a:solidFill>
              <a:srgbClr val="FF6600"/>
            </a:solidFill>
          </a:ln>
        </p:spPr>
        <p:txBody>
          <a:bodyPr wrap="square">
            <a:spAutoFit/>
          </a:bodyPr>
          <a:lstStyle/>
          <a:p>
            <a:pPr algn="ctr">
              <a:defRPr/>
            </a:pPr>
            <a:r>
              <a:rPr lang="en-US" sz="3600" b="1" dirty="0">
                <a:ln>
                  <a:solidFill>
                    <a:srgbClr val="000000"/>
                  </a:solidFill>
                </a:ln>
                <a:solidFill>
                  <a:srgbClr val="FFFF00"/>
                </a:solidFill>
                <a:latin typeface="Garamond"/>
                <a:cs typeface="Garamond"/>
              </a:rPr>
              <a:t>Atomic Bombs End the War</a:t>
            </a:r>
          </a:p>
        </p:txBody>
      </p:sp>
      <p:sp>
        <p:nvSpPr>
          <p:cNvPr id="5" name="Rectangle 8"/>
          <p:cNvSpPr>
            <a:spLocks noChangeArrowheads="1"/>
          </p:cNvSpPr>
          <p:nvPr/>
        </p:nvSpPr>
        <p:spPr bwMode="auto">
          <a:xfrm>
            <a:off x="1598612" y="1581090"/>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On 6 August 1945, an atomic bomb was dropped on Hiroshima. </a:t>
            </a:r>
          </a:p>
        </p:txBody>
      </p:sp>
      <p:sp>
        <p:nvSpPr>
          <p:cNvPr id="6" name="Rectangle 8"/>
          <p:cNvSpPr>
            <a:spLocks noChangeArrowheads="1"/>
          </p:cNvSpPr>
          <p:nvPr/>
        </p:nvSpPr>
        <p:spPr bwMode="auto">
          <a:xfrm>
            <a:off x="1674812" y="1850886"/>
            <a:ext cx="8991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dirty="0">
                <a:solidFill>
                  <a:schemeClr val="tx1"/>
                </a:solidFill>
                <a:latin typeface="Arial"/>
                <a:cs typeface="Arial"/>
              </a:rPr>
              <a:t>On 9 August, a second bomb was dropped on Nagasaki.</a:t>
            </a:r>
          </a:p>
          <a:p>
            <a:pPr algn="ctr"/>
            <a:r>
              <a:rPr lang="en-US" sz="2000" dirty="0">
                <a:solidFill>
                  <a:schemeClr val="tx1"/>
                </a:solidFill>
                <a:latin typeface="Arial"/>
                <a:cs typeface="Arial"/>
              </a:rPr>
              <a:t>On 15 August, Japan surrendered to end the war. </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751012" y="2895601"/>
            <a:ext cx="3124200" cy="3505200"/>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5332412" y="2895600"/>
            <a:ext cx="5181600" cy="3505200"/>
          </a:xfrm>
          <a:prstGeom prst="rect">
            <a:avLst/>
          </a:prstGeom>
          <a:noFill/>
          <a:ln>
            <a:noFill/>
          </a:ln>
        </p:spPr>
      </p:pic>
    </p:spTree>
    <p:extLst>
      <p:ext uri="{BB962C8B-B14F-4D97-AF65-F5344CB8AC3E}">
        <p14:creationId xmlns:p14="http://schemas.microsoft.com/office/powerpoint/2010/main" val="271927355"/>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1484312" y="2209800"/>
            <a:ext cx="9220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 </a:t>
            </a:r>
            <a:r>
              <a:rPr lang="en-US" sz="2000" b="1" dirty="0">
                <a:solidFill>
                  <a:schemeClr val="tx1"/>
                </a:solidFill>
                <a:latin typeface="Arial"/>
                <a:cs typeface="Arial"/>
              </a:rPr>
              <a:t>Court of Inquir</a:t>
            </a:r>
            <a:r>
              <a:rPr lang="en-US" sz="2000" b="1" i="1" dirty="0">
                <a:solidFill>
                  <a:schemeClr val="tx1"/>
                </a:solidFill>
                <a:latin typeface="Arial"/>
                <a:cs typeface="Arial"/>
              </a:rPr>
              <a:t>y </a:t>
            </a:r>
            <a:r>
              <a:rPr lang="en-US" sz="2000" dirty="0">
                <a:solidFill>
                  <a:schemeClr val="tx1"/>
                </a:solidFill>
                <a:latin typeface="Arial"/>
                <a:cs typeface="Arial"/>
              </a:rPr>
              <a:t>was convened on </a:t>
            </a:r>
            <a:r>
              <a:rPr lang="en-US" sz="2000" b="1" dirty="0">
                <a:solidFill>
                  <a:schemeClr val="tx1"/>
                </a:solidFill>
                <a:latin typeface="Arial"/>
                <a:cs typeface="Arial"/>
              </a:rPr>
              <a:t>13-20 August 1945 </a:t>
            </a:r>
            <a:r>
              <a:rPr lang="en-US" sz="2000" dirty="0">
                <a:solidFill>
                  <a:schemeClr val="tx1"/>
                </a:solidFill>
                <a:latin typeface="Arial"/>
                <a:cs typeface="Arial"/>
              </a:rPr>
              <a:t>in Guam.</a:t>
            </a:r>
          </a:p>
          <a:p>
            <a:endParaRPr lang="en-US" sz="1400" dirty="0">
              <a:solidFill>
                <a:schemeClr val="tx1"/>
              </a:solidFill>
              <a:latin typeface="Arial"/>
              <a:cs typeface="Arial"/>
            </a:endParaRPr>
          </a:p>
          <a:p>
            <a:r>
              <a:rPr lang="en-US" sz="2000" b="1" dirty="0">
                <a:solidFill>
                  <a:schemeClr val="tx1"/>
                </a:solidFill>
                <a:latin typeface="Arial"/>
                <a:cs typeface="Arial"/>
              </a:rPr>
              <a:t>The purpose of the inquiry was to investigate and assign responsibility as appropriate with regard to the sinking of USS </a:t>
            </a:r>
            <a:r>
              <a:rPr lang="en-US" sz="2000" b="1" i="1" dirty="0">
                <a:solidFill>
                  <a:schemeClr val="tx1"/>
                </a:solidFill>
                <a:latin typeface="Arial"/>
                <a:cs typeface="Arial"/>
              </a:rPr>
              <a:t>Indianapolis</a:t>
            </a:r>
            <a:r>
              <a:rPr lang="en-US" sz="2000" b="1" dirty="0">
                <a:solidFill>
                  <a:schemeClr val="tx1"/>
                </a:solidFill>
                <a:latin typeface="Arial"/>
                <a:cs typeface="Arial"/>
              </a:rPr>
              <a:t> (CA-35).</a:t>
            </a:r>
          </a:p>
          <a:p>
            <a:endParaRPr lang="en-US" sz="1400" dirty="0">
              <a:solidFill>
                <a:schemeClr val="tx1"/>
              </a:solidFill>
              <a:latin typeface="Arial"/>
              <a:cs typeface="Arial"/>
            </a:endParaRPr>
          </a:p>
          <a:p>
            <a:r>
              <a:rPr lang="en-US" sz="2000" dirty="0">
                <a:solidFill>
                  <a:schemeClr val="tx1"/>
                </a:solidFill>
                <a:latin typeface="Arial"/>
                <a:cs typeface="Arial"/>
              </a:rPr>
              <a:t>Captain </a:t>
            </a:r>
            <a:r>
              <a:rPr lang="en-US" sz="2000" dirty="0" err="1">
                <a:solidFill>
                  <a:schemeClr val="tx1"/>
                </a:solidFill>
                <a:latin typeface="Arial"/>
                <a:cs typeface="Arial"/>
              </a:rPr>
              <a:t>McVay</a:t>
            </a:r>
            <a:r>
              <a:rPr lang="en-US" sz="2000" dirty="0">
                <a:solidFill>
                  <a:schemeClr val="tx1"/>
                </a:solidFill>
                <a:latin typeface="Arial"/>
                <a:cs typeface="Arial"/>
              </a:rPr>
              <a:t> and selected crew members testified.</a:t>
            </a:r>
          </a:p>
          <a:p>
            <a:endParaRPr lang="en-US" sz="1400" dirty="0">
              <a:solidFill>
                <a:schemeClr val="tx1"/>
              </a:solidFill>
              <a:latin typeface="Arial"/>
              <a:cs typeface="Arial"/>
            </a:endParaRPr>
          </a:p>
          <a:p>
            <a:r>
              <a:rPr lang="en-US" sz="2000" dirty="0">
                <a:solidFill>
                  <a:schemeClr val="tx1"/>
                </a:solidFill>
                <a:latin typeface="Arial"/>
                <a:cs typeface="Arial"/>
              </a:rPr>
              <a:t>Port Authorities from Guam (</a:t>
            </a:r>
            <a:r>
              <a:rPr lang="en-US" sz="2000" i="1" dirty="0">
                <a:solidFill>
                  <a:schemeClr val="tx1"/>
                </a:solidFill>
                <a:latin typeface="Arial"/>
                <a:cs typeface="Arial"/>
              </a:rPr>
              <a:t>ship’s departure port</a:t>
            </a:r>
            <a:r>
              <a:rPr lang="en-US" sz="2000" dirty="0">
                <a:solidFill>
                  <a:schemeClr val="tx1"/>
                </a:solidFill>
                <a:latin typeface="Arial"/>
                <a:cs typeface="Arial"/>
              </a:rPr>
              <a:t>) and Leyte (</a:t>
            </a:r>
            <a:r>
              <a:rPr lang="en-US" sz="2000" i="1" dirty="0">
                <a:solidFill>
                  <a:schemeClr val="tx1"/>
                </a:solidFill>
                <a:latin typeface="Arial"/>
                <a:cs typeface="Arial"/>
              </a:rPr>
              <a:t>ship’s destination port</a:t>
            </a:r>
            <a:r>
              <a:rPr lang="en-US" sz="2000" dirty="0">
                <a:solidFill>
                  <a:schemeClr val="tx1"/>
                </a:solidFill>
                <a:latin typeface="Arial"/>
                <a:cs typeface="Arial"/>
              </a:rPr>
              <a:t>) testified.</a:t>
            </a:r>
          </a:p>
          <a:p>
            <a:endParaRPr lang="en-US" sz="1400" dirty="0">
              <a:solidFill>
                <a:schemeClr val="tx1"/>
              </a:solidFill>
              <a:latin typeface="Arial"/>
              <a:cs typeface="Arial"/>
            </a:endParaRPr>
          </a:p>
          <a:p>
            <a:r>
              <a:rPr lang="en-US" sz="2000" dirty="0">
                <a:solidFill>
                  <a:schemeClr val="tx1"/>
                </a:solidFill>
                <a:latin typeface="Arial"/>
                <a:cs typeface="Arial"/>
              </a:rPr>
              <a:t>US Navy standard procedures and responsibilities as applicable to the onboard crew and onshore support installations were also reviewed in detail.</a:t>
            </a:r>
          </a:p>
          <a:p>
            <a:endParaRPr lang="en-US" sz="2000" dirty="0">
              <a:solidFill>
                <a:schemeClr val="tx1"/>
              </a:solidFill>
              <a:latin typeface="Arial"/>
              <a:cs typeface="Arial"/>
            </a:endParaRPr>
          </a:p>
          <a:p>
            <a:endParaRPr lang="en-US" sz="2000" dirty="0">
              <a:solidFill>
                <a:schemeClr val="tx1"/>
              </a:solidFill>
              <a:latin typeface="Arial"/>
              <a:cs typeface="Arial"/>
            </a:endParaRPr>
          </a:p>
          <a:p>
            <a:endParaRPr lang="en-US" sz="1600" dirty="0">
              <a:solidFill>
                <a:schemeClr val="tx1"/>
              </a:solidFill>
              <a:latin typeface="Arial"/>
              <a:cs typeface="Arial"/>
            </a:endParaRPr>
          </a:p>
        </p:txBody>
      </p:sp>
      <p:sp>
        <p:nvSpPr>
          <p:cNvPr id="5" name="TextBox 4"/>
          <p:cNvSpPr txBox="1"/>
          <p:nvPr/>
        </p:nvSpPr>
        <p:spPr>
          <a:xfrm>
            <a:off x="4151521" y="762000"/>
            <a:ext cx="3885783"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A Court of Inquiry</a:t>
            </a:r>
            <a:endParaRPr lang="en-US" sz="4400" dirty="0">
              <a:ln>
                <a:solidFill>
                  <a:srgbClr val="000000"/>
                </a:solidFill>
              </a:ln>
              <a:solidFill>
                <a:srgbClr val="000000"/>
              </a:solidFill>
              <a:latin typeface="Garamond"/>
              <a:cs typeface="Garamond"/>
            </a:endParaRPr>
          </a:p>
        </p:txBody>
      </p:sp>
    </p:spTree>
    <p:extLst>
      <p:ext uri="{BB962C8B-B14F-4D97-AF65-F5344CB8AC3E}">
        <p14:creationId xmlns:p14="http://schemas.microsoft.com/office/powerpoint/2010/main" val="304525084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2003558" y="3581402"/>
            <a:ext cx="79209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dirty="0">
                <a:solidFill>
                  <a:schemeClr val="tx1"/>
                </a:solidFill>
                <a:latin typeface="Arial"/>
                <a:cs typeface="Arial"/>
              </a:rPr>
              <a:t> </a:t>
            </a:r>
            <a:endParaRPr lang="en-US" b="1" dirty="0">
              <a:solidFill>
                <a:schemeClr val="tx1"/>
              </a:solidFill>
              <a:latin typeface="Arial"/>
              <a:cs typeface="Arial"/>
            </a:endParaRPr>
          </a:p>
        </p:txBody>
      </p:sp>
      <p:sp>
        <p:nvSpPr>
          <p:cNvPr id="5" name="Rectangle 4"/>
          <p:cNvSpPr>
            <a:spLocks noChangeArrowheads="1"/>
          </p:cNvSpPr>
          <p:nvPr/>
        </p:nvSpPr>
        <p:spPr bwMode="auto">
          <a:xfrm>
            <a:off x="1293812" y="2057400"/>
            <a:ext cx="6324600" cy="390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Arial"/>
                <a:cs typeface="Arial"/>
              </a:rPr>
              <a:t> </a:t>
            </a:r>
            <a:endParaRPr lang="en-US" sz="900" dirty="0">
              <a:solidFill>
                <a:schemeClr val="tx1"/>
              </a:solidFill>
              <a:latin typeface="Arial"/>
              <a:cs typeface="Arial"/>
            </a:endParaRPr>
          </a:p>
          <a:p>
            <a:r>
              <a:rPr lang="en-US" sz="2000" dirty="0">
                <a:solidFill>
                  <a:schemeClr val="tx1"/>
                </a:solidFill>
                <a:latin typeface="Arial"/>
                <a:cs typeface="Arial"/>
              </a:rPr>
              <a:t>As a young man in his thirties, FDR was appointed by President Woodrow Wilson to serve the United States as the</a:t>
            </a:r>
          </a:p>
          <a:p>
            <a:endParaRPr lang="en-US" sz="1400" b="1" dirty="0">
              <a:solidFill>
                <a:schemeClr val="tx1"/>
              </a:solidFill>
              <a:latin typeface="Arial"/>
              <a:cs typeface="Arial"/>
            </a:endParaRPr>
          </a:p>
          <a:p>
            <a:pPr algn="ctr"/>
            <a:r>
              <a:rPr lang="en-US" sz="2400" b="1" dirty="0">
                <a:solidFill>
                  <a:schemeClr val="tx1"/>
                </a:solidFill>
                <a:latin typeface="Arial"/>
                <a:cs typeface="Arial"/>
              </a:rPr>
              <a:t> Assistant Secretary of the Navy</a:t>
            </a:r>
          </a:p>
          <a:p>
            <a:pPr algn="ctr"/>
            <a:endParaRPr lang="en-US" sz="1400" b="1" dirty="0">
              <a:solidFill>
                <a:schemeClr val="tx1"/>
              </a:solidFill>
              <a:latin typeface="Arial"/>
              <a:cs typeface="Arial"/>
            </a:endParaRPr>
          </a:p>
          <a:p>
            <a:r>
              <a:rPr lang="en-US" sz="2000" dirty="0">
                <a:solidFill>
                  <a:schemeClr val="tx1"/>
                </a:solidFill>
                <a:latin typeface="Arial"/>
                <a:cs typeface="Arial"/>
              </a:rPr>
              <a:t>He served in this role from 1913-1919.</a:t>
            </a:r>
          </a:p>
          <a:p>
            <a:endParaRPr lang="en-US" sz="2000" dirty="0">
              <a:solidFill>
                <a:schemeClr val="tx1"/>
              </a:solidFill>
              <a:latin typeface="Arial"/>
              <a:cs typeface="Arial"/>
            </a:endParaRPr>
          </a:p>
          <a:p>
            <a:r>
              <a:rPr lang="en-US" sz="2000" dirty="0">
                <a:solidFill>
                  <a:schemeClr val="tx1"/>
                </a:solidFill>
                <a:latin typeface="Arial"/>
                <a:cs typeface="Arial"/>
              </a:rPr>
              <a:t>Here is a photo of FDR as he assumed this important United States Navy position in 1913 at the ripe young age of 31 </a:t>
            </a:r>
            <a:r>
              <a:rPr lang="mr-IN" sz="2000" dirty="0">
                <a:solidFill>
                  <a:schemeClr val="tx1"/>
                </a:solidFill>
                <a:latin typeface="Arial"/>
                <a:cs typeface="Arial"/>
              </a:rPr>
              <a:t>……</a:t>
            </a:r>
            <a:endParaRPr lang="en-US" sz="2000" b="1" dirty="0">
              <a:solidFill>
                <a:schemeClr val="tx1"/>
              </a:solidFill>
              <a:latin typeface="Arial"/>
              <a:cs typeface="Arial"/>
            </a:endParaRPr>
          </a:p>
          <a:p>
            <a:endParaRPr lang="en-US" b="1" dirty="0">
              <a:solidFill>
                <a:schemeClr val="tx1"/>
              </a:solidFill>
              <a:latin typeface="Arial"/>
              <a:cs typeface="Arial"/>
            </a:endParaRPr>
          </a:p>
        </p:txBody>
      </p:sp>
      <p:sp>
        <p:nvSpPr>
          <p:cNvPr id="6" name="Rectangle 5"/>
          <p:cNvSpPr>
            <a:spLocks noChangeArrowheads="1"/>
          </p:cNvSpPr>
          <p:nvPr/>
        </p:nvSpPr>
        <p:spPr bwMode="auto">
          <a:xfrm>
            <a:off x="2232069" y="3048000"/>
            <a:ext cx="7975537" cy="377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dirty="0">
                <a:solidFill>
                  <a:schemeClr val="tx1"/>
                </a:solidFill>
                <a:latin typeface="Arial"/>
                <a:cs typeface="Arial"/>
              </a:rPr>
              <a:t> </a:t>
            </a:r>
          </a:p>
        </p:txBody>
      </p:sp>
      <p:sp>
        <p:nvSpPr>
          <p:cNvPr id="7" name="TextBox 6"/>
          <p:cNvSpPr txBox="1"/>
          <p:nvPr/>
        </p:nvSpPr>
        <p:spPr>
          <a:xfrm>
            <a:off x="2208212" y="685800"/>
            <a:ext cx="7772400" cy="646331"/>
          </a:xfrm>
          <a:prstGeom prst="rect">
            <a:avLst/>
          </a:prstGeom>
          <a:solidFill>
            <a:srgbClr val="000090"/>
          </a:solidFill>
          <a:ln w="76200" cmpd="sng">
            <a:solidFill>
              <a:srgbClr val="FF0000"/>
            </a:solidFill>
          </a:ln>
        </p:spPr>
        <p:txBody>
          <a:bodyPr wrap="square">
            <a:spAutoFit/>
          </a:bodyPr>
          <a:lstStyle/>
          <a:p>
            <a:pPr algn="ctr">
              <a:defRPr/>
            </a:pPr>
            <a:r>
              <a:rPr lang="en-US" sz="3600" b="1" dirty="0">
                <a:ln>
                  <a:solidFill>
                    <a:srgbClr val="000000"/>
                  </a:solidFill>
                </a:ln>
                <a:latin typeface="Garamond"/>
                <a:cs typeface="Garamond"/>
              </a:rPr>
              <a:t>Assistant Secretary of the Navy</a:t>
            </a:r>
            <a:endParaRPr lang="en-US" sz="4400" i="1" dirty="0">
              <a:ln>
                <a:solidFill>
                  <a:srgbClr val="000000"/>
                </a:solidFill>
              </a:ln>
              <a:latin typeface="Garamond"/>
              <a:cs typeface="Garamond"/>
            </a:endParaRPr>
          </a:p>
        </p:txBody>
      </p:sp>
      <p:pic>
        <p:nvPicPr>
          <p:cNvPr id="9" name="Picture 8"/>
          <p:cNvPicPr/>
          <p:nvPr/>
        </p:nvPicPr>
        <p:blipFill>
          <a:blip r:embed="rId3">
            <a:extLst>
              <a:ext uri="{28A0092B-C50C-407E-A947-70E740481C1C}">
                <a14:useLocalDpi xmlns:a14="http://schemas.microsoft.com/office/drawing/2010/main"/>
              </a:ext>
            </a:extLst>
          </a:blip>
          <a:srcRect/>
          <a:stretch>
            <a:fillRect/>
          </a:stretch>
        </p:blipFill>
        <p:spPr bwMode="auto">
          <a:xfrm>
            <a:off x="7847012" y="2133600"/>
            <a:ext cx="3048000" cy="3657600"/>
          </a:xfrm>
          <a:prstGeom prst="rect">
            <a:avLst/>
          </a:prstGeom>
          <a:noFill/>
          <a:ln>
            <a:noFill/>
          </a:ln>
        </p:spPr>
      </p:pic>
    </p:spTree>
    <p:extLst>
      <p:ext uri="{BB962C8B-B14F-4D97-AF65-F5344CB8AC3E}">
        <p14:creationId xmlns:p14="http://schemas.microsoft.com/office/powerpoint/2010/main" val="862188954"/>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1884362" y="1676400"/>
            <a:ext cx="8420100" cy="5324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 </a:t>
            </a:r>
            <a:r>
              <a:rPr lang="en-US" sz="2000" b="1" dirty="0">
                <a:solidFill>
                  <a:schemeClr val="tx1"/>
                </a:solidFill>
                <a:latin typeface="Arial"/>
                <a:cs typeface="Arial"/>
              </a:rPr>
              <a:t>Court of Inquiry </a:t>
            </a:r>
            <a:r>
              <a:rPr lang="en-US" sz="2000" dirty="0">
                <a:solidFill>
                  <a:schemeClr val="tx1"/>
                </a:solidFill>
                <a:latin typeface="Arial"/>
                <a:cs typeface="Arial"/>
              </a:rPr>
              <a:t>report begins with a </a:t>
            </a:r>
            <a:r>
              <a:rPr lang="en-US" sz="2000" b="1" dirty="0">
                <a:solidFill>
                  <a:schemeClr val="tx1"/>
                </a:solidFill>
                <a:latin typeface="Arial"/>
                <a:cs typeface="Arial"/>
              </a:rPr>
              <a:t>“Finding of Fact”</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b="1" dirty="0">
                <a:solidFill>
                  <a:schemeClr val="tx1"/>
                </a:solidFill>
                <a:latin typeface="Arial"/>
                <a:cs typeface="Arial"/>
              </a:rPr>
              <a:t>“Opinions” </a:t>
            </a:r>
            <a:r>
              <a:rPr lang="en-US" sz="2000" dirty="0">
                <a:solidFill>
                  <a:schemeClr val="tx1"/>
                </a:solidFill>
                <a:latin typeface="Arial"/>
                <a:cs typeface="Arial"/>
              </a:rPr>
              <a:t>are things that the Board of Inquiry infers from the facts.</a:t>
            </a:r>
            <a:endParaRPr lang="en-US" sz="2000" b="1" dirty="0">
              <a:solidFill>
                <a:schemeClr val="tx1"/>
              </a:solidFill>
              <a:latin typeface="Arial"/>
              <a:cs typeface="Arial"/>
            </a:endParaRPr>
          </a:p>
          <a:p>
            <a:endParaRPr lang="en-US" sz="1400" dirty="0">
              <a:solidFill>
                <a:schemeClr val="tx1"/>
              </a:solidFill>
              <a:latin typeface="Arial"/>
              <a:cs typeface="Arial"/>
            </a:endParaRPr>
          </a:p>
          <a:p>
            <a:r>
              <a:rPr lang="en-US" sz="2000" dirty="0">
                <a:solidFill>
                  <a:schemeClr val="tx1"/>
                </a:solidFill>
                <a:latin typeface="Arial"/>
                <a:cs typeface="Arial"/>
              </a:rPr>
              <a:t>The </a:t>
            </a:r>
            <a:r>
              <a:rPr lang="en-US" sz="2000" b="1" dirty="0">
                <a:solidFill>
                  <a:schemeClr val="tx1"/>
                </a:solidFill>
                <a:latin typeface="Arial"/>
                <a:cs typeface="Arial"/>
              </a:rPr>
              <a:t>Court of Inquiry </a:t>
            </a:r>
            <a:r>
              <a:rPr lang="en-US" sz="2000" dirty="0">
                <a:solidFill>
                  <a:schemeClr val="tx1"/>
                </a:solidFill>
                <a:latin typeface="Arial"/>
                <a:cs typeface="Arial"/>
              </a:rPr>
              <a:t>produced a list of </a:t>
            </a:r>
            <a:r>
              <a:rPr lang="en-US" sz="2000" b="1" dirty="0">
                <a:solidFill>
                  <a:schemeClr val="tx1"/>
                </a:solidFill>
                <a:latin typeface="Arial"/>
                <a:cs typeface="Arial"/>
              </a:rPr>
              <a:t>Forty-Six (46) Opinions</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These opinions were based on numerous assumptions about conditions, situations and personnel responsibilities both onboard and off the ship.</a:t>
            </a:r>
          </a:p>
          <a:p>
            <a:endParaRPr lang="en-US" sz="1400" dirty="0">
              <a:solidFill>
                <a:schemeClr val="tx1"/>
              </a:solidFill>
              <a:latin typeface="Arial"/>
              <a:cs typeface="Arial"/>
            </a:endParaRPr>
          </a:p>
          <a:p>
            <a:pPr algn="ctr"/>
            <a:r>
              <a:rPr lang="en-US" sz="2000" dirty="0">
                <a:solidFill>
                  <a:schemeClr val="tx1"/>
                </a:solidFill>
                <a:latin typeface="Arial"/>
                <a:cs typeface="Arial"/>
              </a:rPr>
              <a:t>The </a:t>
            </a:r>
            <a:r>
              <a:rPr lang="en-US" sz="2000" b="1" dirty="0">
                <a:solidFill>
                  <a:schemeClr val="tx1"/>
                </a:solidFill>
                <a:latin typeface="Arial"/>
                <a:cs typeface="Arial"/>
              </a:rPr>
              <a:t>Final Opinion #46</a:t>
            </a:r>
            <a:r>
              <a:rPr lang="en-US" sz="2000" b="1" i="1" dirty="0">
                <a:solidFill>
                  <a:schemeClr val="tx1"/>
                </a:solidFill>
                <a:latin typeface="Arial"/>
                <a:cs typeface="Arial"/>
              </a:rPr>
              <a:t> </a:t>
            </a:r>
            <a:r>
              <a:rPr lang="en-US" sz="2000" dirty="0">
                <a:solidFill>
                  <a:schemeClr val="tx1"/>
                </a:solidFill>
                <a:latin typeface="Arial"/>
                <a:cs typeface="Arial"/>
              </a:rPr>
              <a:t>stated that:</a:t>
            </a:r>
          </a:p>
          <a:p>
            <a:endParaRPr lang="en-US" sz="1400" dirty="0">
              <a:solidFill>
                <a:schemeClr val="tx1"/>
              </a:solidFill>
              <a:latin typeface="Arial"/>
              <a:cs typeface="Arial"/>
            </a:endParaRPr>
          </a:p>
          <a:p>
            <a:r>
              <a:rPr lang="en-US" sz="2000" b="1" dirty="0">
                <a:solidFill>
                  <a:schemeClr val="tx1"/>
                </a:solidFill>
                <a:latin typeface="Arial"/>
                <a:cs typeface="Arial"/>
              </a:rPr>
              <a:t>“</a:t>
            </a:r>
            <a:r>
              <a:rPr lang="en-US" sz="2000" b="1" i="1" dirty="0">
                <a:solidFill>
                  <a:schemeClr val="tx1"/>
                </a:solidFill>
                <a:latin typeface="Arial"/>
                <a:cs typeface="Arial"/>
              </a:rPr>
              <a:t>All personnel losses and injuries were incurred in line of duty, and not as a result of their own misconduct</a:t>
            </a:r>
            <a:r>
              <a:rPr lang="en-US" sz="2000" b="1" dirty="0">
                <a:solidFill>
                  <a:schemeClr val="tx1"/>
                </a:solidFill>
                <a:latin typeface="Arial"/>
                <a:cs typeface="Arial"/>
              </a:rPr>
              <a:t>.”</a:t>
            </a:r>
          </a:p>
          <a:p>
            <a:endParaRPr lang="en-US" sz="1400" b="1" dirty="0">
              <a:solidFill>
                <a:schemeClr val="tx1"/>
              </a:solidFill>
              <a:latin typeface="Arial"/>
              <a:cs typeface="Arial"/>
            </a:endParaRPr>
          </a:p>
          <a:p>
            <a:endParaRPr lang="en-US" sz="1600" dirty="0">
              <a:solidFill>
                <a:schemeClr val="tx1"/>
              </a:solidFill>
              <a:latin typeface="Arial"/>
              <a:cs typeface="Arial"/>
            </a:endParaRPr>
          </a:p>
          <a:p>
            <a:r>
              <a:rPr lang="en-US" sz="1600" dirty="0">
                <a:solidFill>
                  <a:schemeClr val="tx1"/>
                </a:solidFill>
                <a:latin typeface="Arial"/>
                <a:cs typeface="Arial"/>
              </a:rPr>
              <a:t>(</a:t>
            </a:r>
            <a:r>
              <a:rPr lang="en-US" sz="1600" i="1" dirty="0">
                <a:solidFill>
                  <a:schemeClr val="tx1"/>
                </a:solidFill>
                <a:latin typeface="Arial"/>
                <a:cs typeface="Arial"/>
              </a:rPr>
              <a:t>Note that Opinion #46 was a technical finding that simply put the injured and dead in the “combat casualty” category rather than the “accident” category.  What this means is that the government will compensate them for their loss.  It does not mean, however, that nobody was to blame</a:t>
            </a:r>
            <a:r>
              <a:rPr lang="en-US" sz="1600" dirty="0">
                <a:solidFill>
                  <a:schemeClr val="tx1"/>
                </a:solidFill>
                <a:latin typeface="Arial"/>
                <a:cs typeface="Arial"/>
              </a:rPr>
              <a:t>.)</a:t>
            </a:r>
            <a:endParaRPr lang="en-US" sz="2000" dirty="0">
              <a:solidFill>
                <a:schemeClr val="tx1"/>
              </a:solidFill>
              <a:latin typeface="Arial"/>
              <a:cs typeface="Arial"/>
            </a:endParaRPr>
          </a:p>
          <a:p>
            <a:endParaRPr lang="en-US" sz="1600" dirty="0">
              <a:solidFill>
                <a:schemeClr val="tx1"/>
              </a:solidFill>
              <a:latin typeface="Arial"/>
              <a:cs typeface="Arial"/>
            </a:endParaRPr>
          </a:p>
        </p:txBody>
      </p:sp>
      <p:sp>
        <p:nvSpPr>
          <p:cNvPr id="5" name="TextBox 4"/>
          <p:cNvSpPr txBox="1"/>
          <p:nvPr/>
        </p:nvSpPr>
        <p:spPr>
          <a:xfrm>
            <a:off x="2370189" y="762000"/>
            <a:ext cx="7448446"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Court of Inquiry </a:t>
            </a:r>
            <a:r>
              <a:rPr lang="mr-IN" sz="3600" dirty="0">
                <a:ln>
                  <a:solidFill>
                    <a:srgbClr val="000000"/>
                  </a:solidFill>
                </a:ln>
                <a:solidFill>
                  <a:srgbClr val="000000"/>
                </a:solidFill>
                <a:latin typeface="Garamond"/>
                <a:cs typeface="Garamond"/>
              </a:rPr>
              <a:t>–</a:t>
            </a:r>
            <a:r>
              <a:rPr lang="en-US" sz="3600" dirty="0">
                <a:ln>
                  <a:solidFill>
                    <a:srgbClr val="000000"/>
                  </a:solidFill>
                </a:ln>
                <a:solidFill>
                  <a:srgbClr val="000000"/>
                </a:solidFill>
                <a:latin typeface="Garamond"/>
                <a:cs typeface="Garamond"/>
              </a:rPr>
              <a:t> </a:t>
            </a:r>
            <a:r>
              <a:rPr lang="en-US" sz="3600" i="1" dirty="0">
                <a:ln>
                  <a:solidFill>
                    <a:srgbClr val="000000"/>
                  </a:solidFill>
                </a:ln>
                <a:solidFill>
                  <a:srgbClr val="000000"/>
                </a:solidFill>
                <a:latin typeface="Garamond"/>
                <a:cs typeface="Garamond"/>
              </a:rPr>
              <a:t>Facts and Opinions</a:t>
            </a:r>
            <a:endParaRPr lang="en-US" sz="4400" i="1" dirty="0">
              <a:ln>
                <a:solidFill>
                  <a:srgbClr val="000000"/>
                </a:solidFill>
              </a:ln>
              <a:solidFill>
                <a:srgbClr val="000000"/>
              </a:solidFill>
              <a:latin typeface="Garamond"/>
              <a:cs typeface="Garamond"/>
            </a:endParaRPr>
          </a:p>
        </p:txBody>
      </p:sp>
    </p:spTree>
    <p:extLst>
      <p:ext uri="{BB962C8B-B14F-4D97-AF65-F5344CB8AC3E}">
        <p14:creationId xmlns:p14="http://schemas.microsoft.com/office/powerpoint/2010/main" val="3759588062"/>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1770062" y="1981200"/>
            <a:ext cx="8743950" cy="3892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Notwithstanding the Final Opinion, the </a:t>
            </a:r>
            <a:r>
              <a:rPr lang="en-US" sz="2000" b="1" dirty="0">
                <a:solidFill>
                  <a:schemeClr val="tx1"/>
                </a:solidFill>
                <a:latin typeface="Arial"/>
                <a:cs typeface="Arial"/>
              </a:rPr>
              <a:t>Court of Inquiry </a:t>
            </a:r>
            <a:r>
              <a:rPr lang="en-US" sz="2000" dirty="0">
                <a:solidFill>
                  <a:schemeClr val="tx1"/>
                </a:solidFill>
                <a:latin typeface="Arial"/>
                <a:cs typeface="Arial"/>
              </a:rPr>
              <a:t>produced a list of </a:t>
            </a:r>
            <a:r>
              <a:rPr lang="en-US" sz="2000" b="1" dirty="0">
                <a:solidFill>
                  <a:schemeClr val="tx1"/>
                </a:solidFill>
                <a:latin typeface="Arial"/>
                <a:cs typeface="Arial"/>
              </a:rPr>
              <a:t>Eight (8) Recommendations</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Key to those recommendations was </a:t>
            </a:r>
            <a:r>
              <a:rPr lang="en-US" sz="2000" b="1" dirty="0">
                <a:solidFill>
                  <a:schemeClr val="tx1"/>
                </a:solidFill>
                <a:latin typeface="Arial"/>
                <a:cs typeface="Arial"/>
              </a:rPr>
              <a:t>Recommendation #1 A</a:t>
            </a:r>
            <a:r>
              <a:rPr lang="en-US" sz="2000" dirty="0">
                <a:solidFill>
                  <a:schemeClr val="tx1"/>
                </a:solidFill>
                <a:latin typeface="Arial"/>
                <a:cs typeface="Arial"/>
              </a:rPr>
              <a:t>:</a:t>
            </a:r>
          </a:p>
          <a:p>
            <a:endParaRPr lang="en-US" sz="2000" b="1" dirty="0">
              <a:solidFill>
                <a:schemeClr val="tx1"/>
              </a:solidFill>
              <a:latin typeface="Arial"/>
              <a:cs typeface="Arial"/>
            </a:endParaRPr>
          </a:p>
          <a:p>
            <a:pPr marL="457200" indent="-457200">
              <a:buAutoNum type="arabicPeriod"/>
            </a:pPr>
            <a:r>
              <a:rPr lang="en-US" sz="2000" b="1" dirty="0">
                <a:solidFill>
                  <a:schemeClr val="tx1"/>
                </a:solidFill>
                <a:latin typeface="Arial"/>
                <a:cs typeface="Arial"/>
              </a:rPr>
              <a:t>A.  That Captain Charles B. </a:t>
            </a:r>
            <a:r>
              <a:rPr lang="en-US" sz="2000" b="1" dirty="0" err="1">
                <a:solidFill>
                  <a:schemeClr val="tx1"/>
                </a:solidFill>
                <a:latin typeface="Arial"/>
                <a:cs typeface="Arial"/>
              </a:rPr>
              <a:t>McVay</a:t>
            </a:r>
            <a:r>
              <a:rPr lang="en-US" sz="2000" b="1" dirty="0">
                <a:solidFill>
                  <a:schemeClr val="tx1"/>
                </a:solidFill>
                <a:latin typeface="Arial"/>
                <a:cs typeface="Arial"/>
              </a:rPr>
              <a:t>, III, U.S. Navy, be brought to trial </a:t>
            </a:r>
          </a:p>
          <a:p>
            <a:r>
              <a:rPr lang="en-US" sz="2000" b="1" dirty="0">
                <a:solidFill>
                  <a:schemeClr val="tx1"/>
                </a:solidFill>
                <a:latin typeface="Arial"/>
                <a:cs typeface="Arial"/>
              </a:rPr>
              <a:t>            by general court-martial on the following charges:</a:t>
            </a:r>
          </a:p>
          <a:p>
            <a:pPr marL="342900" indent="-342900">
              <a:buAutoNum type="arabicPeriod"/>
            </a:pPr>
            <a:endParaRPr lang="en-US" sz="1400" b="1" dirty="0">
              <a:solidFill>
                <a:schemeClr val="tx1"/>
              </a:solidFill>
              <a:latin typeface="Arial"/>
              <a:cs typeface="Arial"/>
            </a:endParaRPr>
          </a:p>
          <a:p>
            <a:r>
              <a:rPr lang="en-US" sz="2000" b="1" dirty="0">
                <a:solidFill>
                  <a:schemeClr val="tx1"/>
                </a:solidFill>
                <a:latin typeface="Arial"/>
                <a:cs typeface="Arial"/>
              </a:rPr>
              <a:t>                 I.  Culpable inefficiency in the performance of his duty.  </a:t>
            </a:r>
          </a:p>
          <a:p>
            <a:r>
              <a:rPr lang="en-US" sz="2000" b="1" dirty="0">
                <a:solidFill>
                  <a:schemeClr val="tx1"/>
                </a:solidFill>
                <a:latin typeface="Arial"/>
                <a:cs typeface="Arial"/>
              </a:rPr>
              <a:t>                      </a:t>
            </a:r>
            <a:r>
              <a:rPr lang="en-US" sz="1600" b="1" dirty="0">
                <a:solidFill>
                  <a:schemeClr val="tx1"/>
                </a:solidFill>
                <a:latin typeface="Arial"/>
                <a:cs typeface="Arial"/>
              </a:rPr>
              <a:t>(</a:t>
            </a:r>
            <a:r>
              <a:rPr lang="en-US" sz="1600" b="1" i="1" dirty="0">
                <a:solidFill>
                  <a:schemeClr val="tx1"/>
                </a:solidFill>
                <a:latin typeface="Arial"/>
                <a:cs typeface="Arial"/>
              </a:rPr>
              <a:t>under Article 8, Section 10, articles for the government of the Navy)</a:t>
            </a:r>
            <a:endParaRPr lang="en-US" sz="1600" b="1" dirty="0">
              <a:solidFill>
                <a:schemeClr val="tx1"/>
              </a:solidFill>
              <a:latin typeface="Arial"/>
              <a:cs typeface="Arial"/>
            </a:endParaRPr>
          </a:p>
          <a:p>
            <a:endParaRPr lang="en-US" sz="1400" b="1" dirty="0">
              <a:solidFill>
                <a:schemeClr val="tx1"/>
              </a:solidFill>
              <a:latin typeface="Arial"/>
              <a:cs typeface="Arial"/>
            </a:endParaRPr>
          </a:p>
          <a:p>
            <a:r>
              <a:rPr lang="en-US" sz="2000" b="1" dirty="0">
                <a:solidFill>
                  <a:schemeClr val="tx1"/>
                </a:solidFill>
                <a:latin typeface="Arial"/>
                <a:cs typeface="Arial"/>
              </a:rPr>
              <a:t>                II.  Negligently endangering lives of others. </a:t>
            </a:r>
          </a:p>
          <a:p>
            <a:r>
              <a:rPr lang="en-US" sz="2000" b="1" dirty="0">
                <a:solidFill>
                  <a:schemeClr val="tx1"/>
                </a:solidFill>
                <a:latin typeface="Arial"/>
                <a:cs typeface="Arial"/>
              </a:rPr>
              <a:t>                      </a:t>
            </a:r>
            <a:r>
              <a:rPr lang="en-US" sz="1600" b="1" i="1" dirty="0">
                <a:solidFill>
                  <a:schemeClr val="tx1"/>
                </a:solidFill>
                <a:latin typeface="Arial"/>
                <a:cs typeface="Arial"/>
              </a:rPr>
              <a:t>(under Article 22, articles for the government of the Navy)</a:t>
            </a:r>
          </a:p>
        </p:txBody>
      </p:sp>
      <p:sp>
        <p:nvSpPr>
          <p:cNvPr id="5" name="TextBox 4"/>
          <p:cNvSpPr txBox="1"/>
          <p:nvPr/>
        </p:nvSpPr>
        <p:spPr>
          <a:xfrm>
            <a:off x="2493962" y="762000"/>
            <a:ext cx="72009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00"/>
                </a:solidFill>
                <a:latin typeface="Garamond"/>
                <a:cs typeface="Garamond"/>
              </a:rPr>
              <a:t>Court of Inquiry - </a:t>
            </a:r>
            <a:r>
              <a:rPr lang="en-US" sz="3600" i="1" dirty="0">
                <a:ln>
                  <a:solidFill>
                    <a:srgbClr val="000000"/>
                  </a:solidFill>
                </a:ln>
                <a:solidFill>
                  <a:srgbClr val="000000"/>
                </a:solidFill>
                <a:latin typeface="Garamond"/>
                <a:cs typeface="Garamond"/>
              </a:rPr>
              <a:t>Recommendations</a:t>
            </a:r>
            <a:endParaRPr lang="en-US" sz="4400" i="1" dirty="0">
              <a:ln>
                <a:solidFill>
                  <a:srgbClr val="000000"/>
                </a:solidFill>
              </a:ln>
              <a:solidFill>
                <a:srgbClr val="000000"/>
              </a:solidFill>
              <a:latin typeface="Garamond"/>
              <a:cs typeface="Garamond"/>
            </a:endParaRPr>
          </a:p>
        </p:txBody>
      </p:sp>
    </p:spTree>
    <p:extLst>
      <p:ext uri="{BB962C8B-B14F-4D97-AF65-F5344CB8AC3E}">
        <p14:creationId xmlns:p14="http://schemas.microsoft.com/office/powerpoint/2010/main" val="1762196018"/>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1274762" y="2234148"/>
            <a:ext cx="96393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The </a:t>
            </a:r>
            <a:r>
              <a:rPr lang="en-US" sz="2000" b="1" dirty="0">
                <a:solidFill>
                  <a:schemeClr val="tx1"/>
                </a:solidFill>
                <a:latin typeface="Arial"/>
                <a:cs typeface="Arial"/>
              </a:rPr>
              <a:t>Court of Inquiry</a:t>
            </a:r>
            <a:r>
              <a:rPr lang="en-US" sz="2000" b="1" i="1" dirty="0">
                <a:solidFill>
                  <a:schemeClr val="tx1"/>
                </a:solidFill>
                <a:latin typeface="Arial"/>
                <a:cs typeface="Arial"/>
              </a:rPr>
              <a:t> </a:t>
            </a:r>
            <a:r>
              <a:rPr lang="en-US" sz="2000" dirty="0">
                <a:solidFill>
                  <a:schemeClr val="tx1"/>
                </a:solidFill>
                <a:latin typeface="Arial"/>
                <a:cs typeface="Arial"/>
              </a:rPr>
              <a:t>concluded that:</a:t>
            </a:r>
          </a:p>
          <a:p>
            <a:endParaRPr lang="en-US" sz="1600" dirty="0">
              <a:solidFill>
                <a:schemeClr val="tx1"/>
              </a:solidFill>
              <a:latin typeface="Arial"/>
              <a:cs typeface="Arial"/>
            </a:endParaRPr>
          </a:p>
          <a:p>
            <a:pPr marL="342900" indent="-342900">
              <a:buFont typeface="Arial"/>
              <a:buChar char="•"/>
            </a:pPr>
            <a:r>
              <a:rPr lang="en-US" sz="2000" b="1" dirty="0">
                <a:solidFill>
                  <a:schemeClr val="tx1"/>
                </a:solidFill>
                <a:latin typeface="Arial"/>
                <a:cs typeface="Arial"/>
              </a:rPr>
              <a:t>Captain </a:t>
            </a:r>
            <a:r>
              <a:rPr lang="en-US" sz="2000" b="1" dirty="0" err="1">
                <a:solidFill>
                  <a:schemeClr val="tx1"/>
                </a:solidFill>
                <a:latin typeface="Arial"/>
                <a:cs typeface="Arial"/>
              </a:rPr>
              <a:t>McVay</a:t>
            </a:r>
            <a:r>
              <a:rPr lang="en-US" sz="2000" b="1" dirty="0">
                <a:solidFill>
                  <a:schemeClr val="tx1"/>
                </a:solidFill>
                <a:latin typeface="Arial"/>
                <a:cs typeface="Arial"/>
              </a:rPr>
              <a:t> should face trial by court-martial for not zigzagging the ship and additionally for his delay in issuing the call to “Abandon Ship.”</a:t>
            </a:r>
          </a:p>
          <a:p>
            <a:pPr marL="342900" indent="-342900">
              <a:buFont typeface="Arial"/>
              <a:buChar char="•"/>
            </a:pPr>
            <a:endParaRPr lang="en-US" sz="1600" dirty="0">
              <a:solidFill>
                <a:schemeClr val="tx1"/>
              </a:solidFill>
              <a:latin typeface="Arial"/>
              <a:cs typeface="Arial"/>
            </a:endParaRPr>
          </a:p>
          <a:p>
            <a:pPr marL="342900" indent="-342900">
              <a:buFont typeface="Arial"/>
              <a:buChar char="•"/>
            </a:pPr>
            <a:r>
              <a:rPr lang="en-US" sz="2000" b="1" dirty="0">
                <a:solidFill>
                  <a:schemeClr val="tx1"/>
                </a:solidFill>
                <a:latin typeface="Arial"/>
                <a:cs typeface="Arial"/>
              </a:rPr>
              <a:t>A letter of admonition was to be given to the Leyte Port Director for his error in not reporting that Indy had not arrived in Leyte.</a:t>
            </a:r>
          </a:p>
          <a:p>
            <a:pPr marL="342900" indent="-342900">
              <a:buFont typeface="Arial"/>
              <a:buChar char="•"/>
            </a:pPr>
            <a:endParaRPr lang="en-US" sz="1600" b="1" dirty="0">
              <a:solidFill>
                <a:schemeClr val="tx1"/>
              </a:solidFill>
              <a:latin typeface="Arial"/>
              <a:cs typeface="Arial"/>
            </a:endParaRPr>
          </a:p>
          <a:p>
            <a:pPr marL="342900" indent="-342900">
              <a:buFont typeface="Arial"/>
              <a:buChar char="•"/>
            </a:pPr>
            <a:r>
              <a:rPr lang="en-US" sz="2000" b="1" dirty="0">
                <a:solidFill>
                  <a:schemeClr val="tx1"/>
                </a:solidFill>
                <a:latin typeface="Arial"/>
                <a:cs typeface="Arial"/>
              </a:rPr>
              <a:t>Disciplinary actions were to be given to Communications Officers in Leyte.</a:t>
            </a:r>
          </a:p>
          <a:p>
            <a:endParaRPr lang="en-US" sz="1400" b="1" dirty="0">
              <a:solidFill>
                <a:schemeClr val="tx1"/>
              </a:solidFill>
              <a:latin typeface="Arial"/>
              <a:cs typeface="Arial"/>
            </a:endParaRPr>
          </a:p>
          <a:p>
            <a:endParaRPr lang="en-US" sz="2000" b="1" dirty="0">
              <a:solidFill>
                <a:schemeClr val="tx1"/>
              </a:solidFill>
              <a:latin typeface="Arial"/>
              <a:cs typeface="Arial"/>
            </a:endParaRPr>
          </a:p>
          <a:p>
            <a:endParaRPr lang="en-US" sz="2000" dirty="0">
              <a:solidFill>
                <a:schemeClr val="tx1"/>
              </a:solidFill>
              <a:latin typeface="Arial"/>
              <a:cs typeface="Arial"/>
            </a:endParaRPr>
          </a:p>
          <a:p>
            <a:endParaRPr lang="en-US" sz="1600" dirty="0">
              <a:solidFill>
                <a:schemeClr val="tx1"/>
              </a:solidFill>
              <a:latin typeface="Arial"/>
              <a:cs typeface="Arial"/>
            </a:endParaRPr>
          </a:p>
        </p:txBody>
      </p:sp>
      <p:sp>
        <p:nvSpPr>
          <p:cNvPr id="5" name="TextBox 4"/>
          <p:cNvSpPr txBox="1"/>
          <p:nvPr/>
        </p:nvSpPr>
        <p:spPr>
          <a:xfrm>
            <a:off x="3046412" y="609600"/>
            <a:ext cx="60960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chemeClr val="tx1"/>
                </a:solidFill>
                <a:latin typeface="Garamond"/>
                <a:cs typeface="Garamond"/>
              </a:rPr>
              <a:t>Court of Inquiry </a:t>
            </a:r>
            <a:r>
              <a:rPr lang="en-US" sz="3600" i="1" dirty="0">
                <a:ln>
                  <a:solidFill>
                    <a:srgbClr val="000000"/>
                  </a:solidFill>
                </a:ln>
                <a:solidFill>
                  <a:schemeClr val="tx1"/>
                </a:solidFill>
                <a:latin typeface="Garamond"/>
                <a:cs typeface="Garamond"/>
              </a:rPr>
              <a:t>- Conclusions</a:t>
            </a:r>
            <a:endParaRPr lang="en-US" sz="4400" i="1" dirty="0">
              <a:ln>
                <a:solidFill>
                  <a:srgbClr val="000000"/>
                </a:solidFill>
              </a:ln>
              <a:solidFill>
                <a:schemeClr val="tx1"/>
              </a:solidFill>
              <a:latin typeface="Garamond"/>
              <a:cs typeface="Garamond"/>
            </a:endParaRPr>
          </a:p>
        </p:txBody>
      </p:sp>
    </p:spTree>
    <p:extLst>
      <p:ext uri="{BB962C8B-B14F-4D97-AF65-F5344CB8AC3E}">
        <p14:creationId xmlns:p14="http://schemas.microsoft.com/office/powerpoint/2010/main" val="529400030"/>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1608137" y="2209800"/>
            <a:ext cx="897255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a:solidFill>
                  <a:schemeClr val="tx1"/>
                </a:solidFill>
                <a:latin typeface="Arial"/>
                <a:cs typeface="Arial"/>
              </a:rPr>
              <a:t>The Court-Martial of Captain </a:t>
            </a:r>
            <a:r>
              <a:rPr lang="en-US" sz="2000" b="1" dirty="0" err="1">
                <a:solidFill>
                  <a:schemeClr val="tx1"/>
                </a:solidFill>
                <a:latin typeface="Arial"/>
                <a:cs typeface="Arial"/>
              </a:rPr>
              <a:t>McVay</a:t>
            </a:r>
            <a:r>
              <a:rPr lang="en-US" sz="2000" b="1" dirty="0">
                <a:solidFill>
                  <a:schemeClr val="tx1"/>
                </a:solidFill>
                <a:latin typeface="Arial"/>
                <a:cs typeface="Arial"/>
              </a:rPr>
              <a:t> was held in Washington, D.C. at the Washington Navy Yard during the first week of December 1945</a:t>
            </a:r>
            <a:r>
              <a:rPr lang="en-US" sz="2000" b="1" dirty="0">
                <a:solidFill>
                  <a:srgbClr val="000090"/>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During the trial, the US Navy made an unprecedented decision to bring LCDR </a:t>
            </a:r>
            <a:r>
              <a:rPr lang="en-US" sz="2000" dirty="0" err="1">
                <a:solidFill>
                  <a:schemeClr val="tx1"/>
                </a:solidFill>
                <a:latin typeface="Arial"/>
                <a:cs typeface="Arial"/>
              </a:rPr>
              <a:t>Mochitsura</a:t>
            </a:r>
            <a:r>
              <a:rPr lang="en-US" sz="2000" dirty="0">
                <a:solidFill>
                  <a:schemeClr val="tx1"/>
                </a:solidFill>
                <a:latin typeface="Arial"/>
                <a:cs typeface="Arial"/>
              </a:rPr>
              <a:t> Hashimoto from Japan to the United States to serve as a trial witness in Captain </a:t>
            </a:r>
            <a:r>
              <a:rPr lang="en-US" sz="2000" dirty="0" err="1">
                <a:solidFill>
                  <a:schemeClr val="tx1"/>
                </a:solidFill>
                <a:latin typeface="Arial"/>
                <a:cs typeface="Arial"/>
              </a:rPr>
              <a:t>McVay’s</a:t>
            </a:r>
            <a:r>
              <a:rPr lang="en-US" sz="2000" dirty="0">
                <a:solidFill>
                  <a:schemeClr val="tx1"/>
                </a:solidFill>
                <a:latin typeface="Arial"/>
                <a:cs typeface="Arial"/>
              </a:rPr>
              <a:t> Court-Martial.</a:t>
            </a:r>
          </a:p>
          <a:p>
            <a:endParaRPr lang="en-US" sz="1400" dirty="0">
              <a:solidFill>
                <a:schemeClr val="tx1"/>
              </a:solidFill>
              <a:latin typeface="Arial"/>
              <a:cs typeface="Arial"/>
            </a:endParaRPr>
          </a:p>
          <a:p>
            <a:r>
              <a:rPr lang="en-US" sz="2000" dirty="0">
                <a:solidFill>
                  <a:schemeClr val="tx1"/>
                </a:solidFill>
                <a:latin typeface="Arial"/>
                <a:cs typeface="Arial"/>
              </a:rPr>
              <a:t>In his testimony, however, LCDR Hashimoto stated that a decision by Captain </a:t>
            </a:r>
            <a:r>
              <a:rPr lang="en-US" sz="2000" dirty="0" err="1">
                <a:solidFill>
                  <a:schemeClr val="tx1"/>
                </a:solidFill>
                <a:latin typeface="Arial"/>
                <a:cs typeface="Arial"/>
              </a:rPr>
              <a:t>McVay</a:t>
            </a:r>
            <a:r>
              <a:rPr lang="en-US" sz="2000" dirty="0">
                <a:solidFill>
                  <a:schemeClr val="tx1"/>
                </a:solidFill>
                <a:latin typeface="Arial"/>
                <a:cs typeface="Arial"/>
              </a:rPr>
              <a:t> to </a:t>
            </a:r>
            <a:r>
              <a:rPr lang="en-US" sz="2000" dirty="0" err="1">
                <a:solidFill>
                  <a:schemeClr val="tx1"/>
                </a:solidFill>
                <a:latin typeface="Arial"/>
                <a:cs typeface="Arial"/>
              </a:rPr>
              <a:t>Zig-Zag</a:t>
            </a:r>
            <a:r>
              <a:rPr lang="en-US" sz="2000" dirty="0">
                <a:solidFill>
                  <a:schemeClr val="tx1"/>
                </a:solidFill>
                <a:latin typeface="Arial"/>
                <a:cs typeface="Arial"/>
              </a:rPr>
              <a:t> (or not) would not have impacted his ability to successfully attack and sink USS </a:t>
            </a:r>
            <a:r>
              <a:rPr lang="en-US" sz="2000" i="1" dirty="0">
                <a:solidFill>
                  <a:schemeClr val="tx1"/>
                </a:solidFill>
                <a:latin typeface="Arial"/>
                <a:cs typeface="Arial"/>
              </a:rPr>
              <a:t>Indianapolis</a:t>
            </a:r>
            <a:r>
              <a:rPr lang="en-US" sz="2000" dirty="0">
                <a:solidFill>
                  <a:schemeClr val="tx1"/>
                </a:solidFill>
                <a:latin typeface="Arial"/>
                <a:cs typeface="Arial"/>
              </a:rPr>
              <a:t> (CA-35).</a:t>
            </a:r>
          </a:p>
          <a:p>
            <a:endParaRPr lang="en-US" sz="1600" dirty="0">
              <a:solidFill>
                <a:schemeClr val="tx1"/>
              </a:solidFill>
              <a:latin typeface="Arial"/>
              <a:cs typeface="Arial"/>
            </a:endParaRPr>
          </a:p>
        </p:txBody>
      </p:sp>
      <p:sp>
        <p:nvSpPr>
          <p:cNvPr id="5" name="TextBox 4"/>
          <p:cNvSpPr txBox="1"/>
          <p:nvPr/>
        </p:nvSpPr>
        <p:spPr>
          <a:xfrm>
            <a:off x="3961646" y="762000"/>
            <a:ext cx="4265533"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The Court-Martial</a:t>
            </a:r>
            <a:endParaRPr lang="en-US" sz="4400" dirty="0">
              <a:ln>
                <a:solidFill>
                  <a:srgbClr val="000000"/>
                </a:solidFill>
              </a:ln>
              <a:solidFill>
                <a:srgbClr val="000090"/>
              </a:solidFill>
              <a:latin typeface="Garamond"/>
              <a:cs typeface="Garamond"/>
            </a:endParaRPr>
          </a:p>
        </p:txBody>
      </p:sp>
    </p:spTree>
    <p:extLst>
      <p:ext uri="{BB962C8B-B14F-4D97-AF65-F5344CB8AC3E}">
        <p14:creationId xmlns:p14="http://schemas.microsoft.com/office/powerpoint/2010/main" val="414944944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1931987" y="2133600"/>
            <a:ext cx="83248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a:solidFill>
                  <a:schemeClr val="tx1"/>
                </a:solidFill>
                <a:latin typeface="Arial"/>
                <a:cs typeface="Arial"/>
              </a:rPr>
              <a:t>Captain </a:t>
            </a:r>
            <a:r>
              <a:rPr lang="en-US" sz="2000" b="1" dirty="0" err="1">
                <a:solidFill>
                  <a:schemeClr val="tx1"/>
                </a:solidFill>
                <a:latin typeface="Arial"/>
                <a:cs typeface="Arial"/>
              </a:rPr>
              <a:t>McVay</a:t>
            </a:r>
            <a:r>
              <a:rPr lang="en-US" sz="2000" b="1" dirty="0">
                <a:solidFill>
                  <a:schemeClr val="tx1"/>
                </a:solidFill>
                <a:latin typeface="Arial"/>
                <a:cs typeface="Arial"/>
              </a:rPr>
              <a:t> was convicted of negligence in hazarding his ship by not </a:t>
            </a:r>
            <a:r>
              <a:rPr lang="en-US" sz="2000" b="1" dirty="0" err="1">
                <a:solidFill>
                  <a:schemeClr val="tx1"/>
                </a:solidFill>
                <a:latin typeface="Arial"/>
                <a:cs typeface="Arial"/>
              </a:rPr>
              <a:t>zig-zagging</a:t>
            </a:r>
            <a:r>
              <a:rPr lang="en-US" sz="2000" b="1" dirty="0">
                <a:solidFill>
                  <a:schemeClr val="tx1"/>
                </a:solidFill>
                <a:latin typeface="Arial"/>
                <a:cs typeface="Arial"/>
              </a:rPr>
              <a:t>.</a:t>
            </a:r>
          </a:p>
          <a:p>
            <a:endParaRPr lang="en-US" sz="1200" b="1" dirty="0">
              <a:solidFill>
                <a:schemeClr val="tx1"/>
              </a:solidFill>
              <a:latin typeface="Arial"/>
              <a:cs typeface="Arial"/>
            </a:endParaRPr>
          </a:p>
          <a:p>
            <a:r>
              <a:rPr lang="en-US" sz="2000" b="1" dirty="0">
                <a:solidFill>
                  <a:schemeClr val="tx1"/>
                </a:solidFill>
                <a:latin typeface="Arial"/>
                <a:cs typeface="Arial"/>
              </a:rPr>
              <a:t>He was acquitted on the charge of having not timely issued an “Abandon Ship” order to his crew.</a:t>
            </a:r>
          </a:p>
          <a:p>
            <a:endParaRPr lang="en-US" sz="1200" dirty="0">
              <a:solidFill>
                <a:schemeClr val="tx1"/>
              </a:solidFill>
              <a:latin typeface="Arial"/>
              <a:cs typeface="Arial"/>
            </a:endParaRPr>
          </a:p>
          <a:p>
            <a:r>
              <a:rPr lang="en-US" sz="2000" b="1" dirty="0">
                <a:solidFill>
                  <a:schemeClr val="tx1"/>
                </a:solidFill>
                <a:latin typeface="Arial"/>
                <a:cs typeface="Arial"/>
              </a:rPr>
              <a:t>The court sentenced </a:t>
            </a:r>
            <a:r>
              <a:rPr lang="en-US" sz="2000" b="1" dirty="0" err="1">
                <a:solidFill>
                  <a:schemeClr val="tx1"/>
                </a:solidFill>
                <a:latin typeface="Arial"/>
                <a:cs typeface="Arial"/>
              </a:rPr>
              <a:t>McVay</a:t>
            </a:r>
            <a:r>
              <a:rPr lang="en-US" sz="2000" b="1" dirty="0">
                <a:solidFill>
                  <a:schemeClr val="tx1"/>
                </a:solidFill>
                <a:latin typeface="Arial"/>
                <a:cs typeface="Arial"/>
              </a:rPr>
              <a:t> to lose 200 “numbers” toward his advancement in rank.  This meant that 200 other officers would be put ahead of </a:t>
            </a:r>
            <a:r>
              <a:rPr lang="en-US" sz="2000" b="1" dirty="0" err="1">
                <a:solidFill>
                  <a:schemeClr val="tx1"/>
                </a:solidFill>
                <a:latin typeface="Arial"/>
                <a:cs typeface="Arial"/>
              </a:rPr>
              <a:t>McVay</a:t>
            </a:r>
            <a:r>
              <a:rPr lang="en-US" sz="2000" b="1" dirty="0">
                <a:solidFill>
                  <a:schemeClr val="tx1"/>
                </a:solidFill>
                <a:latin typeface="Arial"/>
                <a:cs typeface="Arial"/>
              </a:rPr>
              <a:t> for his promotion from captain to rear admiral.</a:t>
            </a:r>
          </a:p>
          <a:p>
            <a:endParaRPr lang="en-US" sz="1200" dirty="0">
              <a:solidFill>
                <a:schemeClr val="tx1"/>
              </a:solidFill>
              <a:latin typeface="Arial"/>
              <a:cs typeface="Arial"/>
            </a:endParaRPr>
          </a:p>
          <a:p>
            <a:r>
              <a:rPr lang="en-US" sz="2000" dirty="0">
                <a:solidFill>
                  <a:schemeClr val="tx1"/>
                </a:solidFill>
                <a:latin typeface="Arial"/>
                <a:cs typeface="Arial"/>
              </a:rPr>
              <a:t>As a result of the court martial, </a:t>
            </a:r>
            <a:r>
              <a:rPr lang="en-US" sz="2000" dirty="0" err="1">
                <a:solidFill>
                  <a:schemeClr val="tx1"/>
                </a:solidFill>
                <a:latin typeface="Arial"/>
                <a:cs typeface="Arial"/>
              </a:rPr>
              <a:t>McVay’s</a:t>
            </a:r>
            <a:r>
              <a:rPr lang="en-US" sz="2000" dirty="0">
                <a:solidFill>
                  <a:schemeClr val="tx1"/>
                </a:solidFill>
                <a:latin typeface="Arial"/>
                <a:cs typeface="Arial"/>
              </a:rPr>
              <a:t> career would essentially be ruined and he would never again serve in command of another ship. </a:t>
            </a:r>
          </a:p>
          <a:p>
            <a:endParaRPr lang="en-US" sz="1600" dirty="0">
              <a:solidFill>
                <a:schemeClr val="tx1"/>
              </a:solidFill>
              <a:latin typeface="Arial"/>
              <a:cs typeface="Arial"/>
            </a:endParaRPr>
          </a:p>
        </p:txBody>
      </p:sp>
      <p:sp>
        <p:nvSpPr>
          <p:cNvPr id="5" name="TextBox 4"/>
          <p:cNvSpPr txBox="1"/>
          <p:nvPr/>
        </p:nvSpPr>
        <p:spPr>
          <a:xfrm>
            <a:off x="3198812" y="762000"/>
            <a:ext cx="57912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Court-Martial - </a:t>
            </a:r>
            <a:r>
              <a:rPr lang="en-US" sz="3600" i="1" dirty="0">
                <a:ln>
                  <a:solidFill>
                    <a:srgbClr val="000000"/>
                  </a:solidFill>
                </a:ln>
                <a:solidFill>
                  <a:srgbClr val="000090"/>
                </a:solidFill>
                <a:latin typeface="Garamond"/>
                <a:cs typeface="Garamond"/>
              </a:rPr>
              <a:t>Conclusions</a:t>
            </a:r>
            <a:endParaRPr lang="en-US" sz="4400" i="1" dirty="0">
              <a:ln>
                <a:solidFill>
                  <a:srgbClr val="000000"/>
                </a:solidFill>
              </a:ln>
              <a:solidFill>
                <a:srgbClr val="000090"/>
              </a:solidFill>
              <a:latin typeface="Garamond"/>
              <a:cs typeface="Garamond"/>
            </a:endParaRPr>
          </a:p>
        </p:txBody>
      </p:sp>
    </p:spTree>
    <p:extLst>
      <p:ext uri="{BB962C8B-B14F-4D97-AF65-F5344CB8AC3E}">
        <p14:creationId xmlns:p14="http://schemas.microsoft.com/office/powerpoint/2010/main" val="4180233320"/>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3730" name="Rectangle 8"/>
          <p:cNvSpPr>
            <a:spLocks noChangeArrowheads="1"/>
          </p:cNvSpPr>
          <p:nvPr/>
        </p:nvSpPr>
        <p:spPr bwMode="auto">
          <a:xfrm>
            <a:off x="1731962" y="2371903"/>
            <a:ext cx="8724900" cy="3724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In the years following the Court-Martial, USS </a:t>
            </a:r>
            <a:r>
              <a:rPr lang="en-US" sz="2000" i="1" dirty="0">
                <a:solidFill>
                  <a:schemeClr val="tx1"/>
                </a:solidFill>
                <a:latin typeface="Arial"/>
                <a:cs typeface="Arial"/>
              </a:rPr>
              <a:t>Indianapolis</a:t>
            </a:r>
            <a:r>
              <a:rPr lang="en-US" sz="2000" dirty="0">
                <a:solidFill>
                  <a:schemeClr val="tx1"/>
                </a:solidFill>
                <a:latin typeface="Arial"/>
                <a:cs typeface="Arial"/>
              </a:rPr>
              <a:t> survivors </a:t>
            </a:r>
          </a:p>
          <a:p>
            <a:r>
              <a:rPr lang="en-US" sz="2000" dirty="0">
                <a:solidFill>
                  <a:schemeClr val="tx1"/>
                </a:solidFill>
                <a:latin typeface="Arial"/>
                <a:cs typeface="Arial"/>
              </a:rPr>
              <a:t>(</a:t>
            </a:r>
            <a:r>
              <a:rPr lang="en-US" sz="2000" i="1" dirty="0">
                <a:solidFill>
                  <a:schemeClr val="tx1"/>
                </a:solidFill>
                <a:latin typeface="Arial"/>
                <a:cs typeface="Arial"/>
              </a:rPr>
              <a:t>as well as the general public</a:t>
            </a:r>
            <a:r>
              <a:rPr lang="en-US" sz="2000" dirty="0">
                <a:solidFill>
                  <a:schemeClr val="tx1"/>
                </a:solidFill>
                <a:latin typeface="Arial"/>
                <a:cs typeface="Arial"/>
              </a:rPr>
              <a:t>) shared a mutual feeling that Captain </a:t>
            </a:r>
            <a:r>
              <a:rPr lang="en-US" sz="2000" dirty="0" err="1">
                <a:solidFill>
                  <a:schemeClr val="tx1"/>
                </a:solidFill>
                <a:latin typeface="Arial"/>
                <a:cs typeface="Arial"/>
              </a:rPr>
              <a:t>McVay</a:t>
            </a:r>
            <a:r>
              <a:rPr lang="en-US" sz="2000" dirty="0">
                <a:solidFill>
                  <a:schemeClr val="tx1"/>
                </a:solidFill>
                <a:latin typeface="Arial"/>
                <a:cs typeface="Arial"/>
              </a:rPr>
              <a:t> was the “</a:t>
            </a:r>
            <a:r>
              <a:rPr lang="en-US" sz="2000" i="1" dirty="0">
                <a:solidFill>
                  <a:schemeClr val="tx1"/>
                </a:solidFill>
                <a:latin typeface="Arial"/>
                <a:cs typeface="Arial"/>
              </a:rPr>
              <a:t>Navy’s Scapegoat.</a:t>
            </a:r>
            <a:r>
              <a:rPr lang="en-US" sz="2000" dirty="0">
                <a:solidFill>
                  <a:schemeClr val="tx1"/>
                </a:solidFill>
                <a:latin typeface="Arial"/>
                <a:cs typeface="Arial"/>
              </a:rPr>
              <a:t>” </a:t>
            </a:r>
          </a:p>
          <a:p>
            <a:endParaRPr lang="en-US" sz="1400" dirty="0">
              <a:solidFill>
                <a:schemeClr val="tx1"/>
              </a:solidFill>
              <a:latin typeface="Arial"/>
              <a:cs typeface="Arial"/>
            </a:endParaRPr>
          </a:p>
          <a:p>
            <a:r>
              <a:rPr lang="en-US" sz="2000" dirty="0">
                <a:solidFill>
                  <a:schemeClr val="tx1"/>
                </a:solidFill>
                <a:latin typeface="Arial"/>
                <a:cs typeface="Arial"/>
              </a:rPr>
              <a:t>After meeting with fellow shipmates at Indy’s First Reunion in 1960, survivors joined together to initiate efforts aimed at securing an exoneration for Captain </a:t>
            </a:r>
            <a:r>
              <a:rPr lang="en-US" sz="2000" dirty="0" err="1">
                <a:solidFill>
                  <a:schemeClr val="tx1"/>
                </a:solidFill>
                <a:latin typeface="Arial"/>
                <a:cs typeface="Arial"/>
              </a:rPr>
              <a:t>McVay</a:t>
            </a:r>
            <a:r>
              <a:rPr lang="en-US" sz="2000" dirty="0">
                <a:solidFill>
                  <a:schemeClr val="tx1"/>
                </a:solidFill>
                <a:latin typeface="Arial"/>
                <a:cs typeface="Arial"/>
              </a:rPr>
              <a:t>.</a:t>
            </a:r>
          </a:p>
          <a:p>
            <a:endParaRPr lang="en-US" sz="1400" dirty="0">
              <a:solidFill>
                <a:schemeClr val="tx1"/>
              </a:solidFill>
              <a:latin typeface="Arial"/>
              <a:cs typeface="Arial"/>
            </a:endParaRPr>
          </a:p>
          <a:p>
            <a:r>
              <a:rPr lang="en-US" sz="2000" dirty="0">
                <a:solidFill>
                  <a:schemeClr val="tx1"/>
                </a:solidFill>
                <a:latin typeface="Arial"/>
                <a:cs typeface="Arial"/>
              </a:rPr>
              <a:t>An exoneration would be forthcoming, but not for decades!</a:t>
            </a:r>
          </a:p>
          <a:p>
            <a:endParaRPr lang="en-US" sz="1400" dirty="0">
              <a:solidFill>
                <a:schemeClr val="tx1"/>
              </a:solidFill>
              <a:latin typeface="Arial"/>
              <a:cs typeface="Arial"/>
            </a:endParaRPr>
          </a:p>
          <a:p>
            <a:r>
              <a:rPr lang="en-US" sz="2000" dirty="0">
                <a:solidFill>
                  <a:schemeClr val="tx1"/>
                </a:solidFill>
                <a:latin typeface="Arial"/>
                <a:cs typeface="Arial"/>
              </a:rPr>
              <a:t>Sadly, on November 6, 1968, Charles B. </a:t>
            </a:r>
            <a:r>
              <a:rPr lang="en-US" sz="2000" dirty="0" err="1">
                <a:solidFill>
                  <a:schemeClr val="tx1"/>
                </a:solidFill>
                <a:latin typeface="Arial"/>
                <a:cs typeface="Arial"/>
              </a:rPr>
              <a:t>McVay</a:t>
            </a:r>
            <a:r>
              <a:rPr lang="en-US" sz="2000" dirty="0">
                <a:solidFill>
                  <a:schemeClr val="tx1"/>
                </a:solidFill>
                <a:latin typeface="Arial"/>
                <a:cs typeface="Arial"/>
              </a:rPr>
              <a:t>, III committed suicide.</a:t>
            </a:r>
          </a:p>
          <a:p>
            <a:endParaRPr lang="en-US" sz="1400" dirty="0">
              <a:solidFill>
                <a:schemeClr val="tx1"/>
              </a:solidFill>
              <a:latin typeface="Arial"/>
              <a:cs typeface="Arial"/>
            </a:endParaRPr>
          </a:p>
          <a:p>
            <a:endParaRPr lang="en-US" sz="1600" dirty="0">
              <a:solidFill>
                <a:schemeClr val="tx1"/>
              </a:solidFill>
              <a:latin typeface="Arial"/>
              <a:cs typeface="Arial"/>
            </a:endParaRPr>
          </a:p>
        </p:txBody>
      </p:sp>
      <p:sp>
        <p:nvSpPr>
          <p:cNvPr id="5" name="TextBox 4"/>
          <p:cNvSpPr txBox="1"/>
          <p:nvPr/>
        </p:nvSpPr>
        <p:spPr>
          <a:xfrm>
            <a:off x="3313112" y="762000"/>
            <a:ext cx="5562600" cy="646331"/>
          </a:xfrm>
          <a:prstGeom prst="rect">
            <a:avLst/>
          </a:prstGeom>
          <a:blipFill rotWithShape="1">
            <a:blip r:embed="rId3"/>
            <a:tile tx="0" ty="0" sx="100000" sy="100000" flip="none" algn="tl"/>
          </a:blipFill>
          <a:ln w="76200" cmpd="sng">
            <a:solidFill>
              <a:schemeClr val="bg1">
                <a:lumMod val="65000"/>
              </a:schemeClr>
            </a:solidFill>
          </a:ln>
        </p:spPr>
        <p:txBody>
          <a:bodyPr wrap="square">
            <a:spAutoFit/>
          </a:bodyPr>
          <a:lstStyle/>
          <a:p>
            <a:pPr algn="ctr">
              <a:defRPr/>
            </a:pPr>
            <a:r>
              <a:rPr lang="en-US" sz="3600" dirty="0">
                <a:ln>
                  <a:solidFill>
                    <a:srgbClr val="000000"/>
                  </a:solidFill>
                </a:ln>
                <a:solidFill>
                  <a:srgbClr val="000090"/>
                </a:solidFill>
                <a:latin typeface="Garamond"/>
                <a:cs typeface="Garamond"/>
              </a:rPr>
              <a:t>Court Martial </a:t>
            </a:r>
            <a:r>
              <a:rPr lang="en-US" sz="3600" i="1" dirty="0">
                <a:ln>
                  <a:solidFill>
                    <a:srgbClr val="000000"/>
                  </a:solidFill>
                </a:ln>
                <a:solidFill>
                  <a:srgbClr val="000090"/>
                </a:solidFill>
                <a:latin typeface="Garamond"/>
                <a:cs typeface="Garamond"/>
              </a:rPr>
              <a:t>- Aftermath</a:t>
            </a:r>
            <a:endParaRPr lang="en-US" sz="4400" i="1" dirty="0">
              <a:ln>
                <a:solidFill>
                  <a:srgbClr val="000000"/>
                </a:solidFill>
              </a:ln>
              <a:solidFill>
                <a:srgbClr val="000090"/>
              </a:solidFill>
              <a:latin typeface="Garamond"/>
              <a:cs typeface="Garamond"/>
            </a:endParaRPr>
          </a:p>
        </p:txBody>
      </p:sp>
    </p:spTree>
    <p:extLst>
      <p:ext uri="{BB962C8B-B14F-4D97-AF65-F5344CB8AC3E}">
        <p14:creationId xmlns:p14="http://schemas.microsoft.com/office/powerpoint/2010/main" val="591636140"/>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352284" y="685800"/>
            <a:ext cx="5484257" cy="646331"/>
          </a:xfrm>
          <a:prstGeom prst="rect">
            <a:avLst/>
          </a:prstGeom>
          <a:solidFill>
            <a:srgbClr val="000090"/>
          </a:solidFill>
          <a:ln w="76200" cmpd="sng">
            <a:solidFill>
              <a:srgbClr val="FF0000"/>
            </a:solidFill>
          </a:ln>
        </p:spPr>
        <p:txBody>
          <a:bodyPr wrap="square">
            <a:spAutoFit/>
          </a:bodyPr>
          <a:lstStyle/>
          <a:p>
            <a:pPr algn="ctr">
              <a:defRPr/>
            </a:pPr>
            <a:r>
              <a:rPr lang="en-US" sz="3600" b="1" dirty="0">
                <a:ln>
                  <a:solidFill>
                    <a:srgbClr val="000000"/>
                  </a:solidFill>
                </a:ln>
                <a:latin typeface="Garamond"/>
                <a:cs typeface="Garamond"/>
              </a:rPr>
              <a:t>Indianapolis Reunions</a:t>
            </a:r>
          </a:p>
        </p:txBody>
      </p:sp>
      <p:sp>
        <p:nvSpPr>
          <p:cNvPr id="4" name="Rectangle 8"/>
          <p:cNvSpPr>
            <a:spLocks noChangeArrowheads="1"/>
          </p:cNvSpPr>
          <p:nvPr/>
        </p:nvSpPr>
        <p:spPr bwMode="auto">
          <a:xfrm>
            <a:off x="2198687" y="2362200"/>
            <a:ext cx="77914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USS </a:t>
            </a:r>
            <a:r>
              <a:rPr lang="en-US" sz="2000" i="1" dirty="0">
                <a:solidFill>
                  <a:schemeClr val="tx1"/>
                </a:solidFill>
                <a:latin typeface="Arial"/>
                <a:cs typeface="Arial"/>
              </a:rPr>
              <a:t>Indianapolis</a:t>
            </a:r>
            <a:r>
              <a:rPr lang="en-US" sz="2000" dirty="0">
                <a:solidFill>
                  <a:schemeClr val="tx1"/>
                </a:solidFill>
                <a:latin typeface="Arial"/>
                <a:cs typeface="Arial"/>
              </a:rPr>
              <a:t> (CA-35) was lost to the sea on 30 July 1945.</a:t>
            </a:r>
          </a:p>
          <a:p>
            <a:endParaRPr lang="en-US" sz="1400" dirty="0">
              <a:solidFill>
                <a:schemeClr val="tx1"/>
              </a:solidFill>
              <a:latin typeface="Arial"/>
              <a:cs typeface="Arial"/>
            </a:endParaRPr>
          </a:p>
          <a:p>
            <a:r>
              <a:rPr lang="en-US" sz="2000" dirty="0">
                <a:solidFill>
                  <a:schemeClr val="tx1"/>
                </a:solidFill>
                <a:latin typeface="Arial"/>
                <a:cs typeface="Arial"/>
              </a:rPr>
              <a:t>The memories of </a:t>
            </a:r>
            <a:r>
              <a:rPr lang="en-US" sz="2000" i="1" dirty="0">
                <a:solidFill>
                  <a:schemeClr val="tx1"/>
                </a:solidFill>
                <a:latin typeface="Arial"/>
                <a:cs typeface="Arial"/>
              </a:rPr>
              <a:t>Indy</a:t>
            </a:r>
            <a:r>
              <a:rPr lang="en-US" sz="2000" dirty="0">
                <a:solidFill>
                  <a:schemeClr val="tx1"/>
                </a:solidFill>
                <a:latin typeface="Arial"/>
                <a:cs typeface="Arial"/>
              </a:rPr>
              <a:t>, her crew and the roles they played during WW II will never be forgotten.</a:t>
            </a:r>
          </a:p>
          <a:p>
            <a:endParaRPr lang="en-US" sz="1400" dirty="0">
              <a:solidFill>
                <a:schemeClr val="tx1"/>
              </a:solidFill>
              <a:latin typeface="Arial"/>
              <a:cs typeface="Arial"/>
            </a:endParaRPr>
          </a:p>
          <a:p>
            <a:r>
              <a:rPr lang="en-US" sz="2000" dirty="0">
                <a:solidFill>
                  <a:schemeClr val="tx1"/>
                </a:solidFill>
                <a:latin typeface="Arial"/>
                <a:cs typeface="Arial"/>
              </a:rPr>
              <a:t>The Survivors and Lost At Sea families and friends have been keeping </a:t>
            </a:r>
            <a:r>
              <a:rPr lang="en-US" sz="2000" i="1" dirty="0">
                <a:solidFill>
                  <a:schemeClr val="tx1"/>
                </a:solidFill>
                <a:latin typeface="Arial"/>
                <a:cs typeface="Arial"/>
              </a:rPr>
              <a:t>Indy</a:t>
            </a:r>
            <a:r>
              <a:rPr lang="en-US" sz="2000" dirty="0">
                <a:solidFill>
                  <a:schemeClr val="tx1"/>
                </a:solidFill>
                <a:latin typeface="Arial"/>
                <a:cs typeface="Arial"/>
              </a:rPr>
              <a:t>’s story alive for future generations.</a:t>
            </a:r>
          </a:p>
          <a:p>
            <a:endParaRPr lang="en-US" sz="1400" b="1" dirty="0">
              <a:solidFill>
                <a:schemeClr val="tx1"/>
              </a:solidFill>
              <a:latin typeface="Arial"/>
              <a:cs typeface="Arial"/>
            </a:endParaRPr>
          </a:p>
          <a:p>
            <a:r>
              <a:rPr lang="en-US" sz="2000" dirty="0">
                <a:solidFill>
                  <a:schemeClr val="tx1"/>
                </a:solidFill>
                <a:latin typeface="Arial"/>
                <a:cs typeface="Arial"/>
              </a:rPr>
              <a:t>Many reunions have been held over the years and they have each served (</a:t>
            </a:r>
            <a:r>
              <a:rPr lang="en-US" sz="2000" i="1" dirty="0">
                <a:solidFill>
                  <a:schemeClr val="tx1"/>
                </a:solidFill>
                <a:latin typeface="Arial"/>
                <a:cs typeface="Arial"/>
              </a:rPr>
              <a:t>and will continue to serve</a:t>
            </a:r>
            <a:r>
              <a:rPr lang="en-US" sz="2000" dirty="0">
                <a:solidFill>
                  <a:schemeClr val="tx1"/>
                </a:solidFill>
                <a:latin typeface="Arial"/>
                <a:cs typeface="Arial"/>
              </a:rPr>
              <a:t>) to keep alive the legacy of </a:t>
            </a:r>
          </a:p>
          <a:p>
            <a:r>
              <a:rPr lang="en-US" sz="2000" dirty="0">
                <a:solidFill>
                  <a:schemeClr val="tx1"/>
                </a:solidFill>
                <a:latin typeface="Arial"/>
                <a:cs typeface="Arial"/>
              </a:rPr>
              <a:t>USS </a:t>
            </a:r>
            <a:r>
              <a:rPr lang="en-US" sz="2000" i="1" dirty="0">
                <a:solidFill>
                  <a:schemeClr val="tx1"/>
                </a:solidFill>
                <a:latin typeface="Arial"/>
                <a:cs typeface="Arial"/>
              </a:rPr>
              <a:t>Indianapolis</a:t>
            </a:r>
            <a:r>
              <a:rPr lang="en-US" sz="2000" dirty="0">
                <a:solidFill>
                  <a:schemeClr val="tx1"/>
                </a:solidFill>
                <a:latin typeface="Arial"/>
                <a:cs typeface="Arial"/>
              </a:rPr>
              <a:t> (CA-35) and her storied crew.</a:t>
            </a:r>
          </a:p>
        </p:txBody>
      </p:sp>
    </p:spTree>
    <p:extLst>
      <p:ext uri="{BB962C8B-B14F-4D97-AF65-F5344CB8AC3E}">
        <p14:creationId xmlns:p14="http://schemas.microsoft.com/office/powerpoint/2010/main" val="3297171089"/>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580794" y="649069"/>
            <a:ext cx="5027236" cy="646331"/>
          </a:xfrm>
          <a:prstGeom prst="rect">
            <a:avLst/>
          </a:prstGeom>
          <a:solidFill>
            <a:srgbClr val="000090"/>
          </a:solidFill>
          <a:ln w="76200" cmpd="sng">
            <a:solidFill>
              <a:srgbClr val="FF0000"/>
            </a:solidFill>
          </a:ln>
        </p:spPr>
        <p:txBody>
          <a:bodyPr wrap="square">
            <a:spAutoFit/>
          </a:bodyPr>
          <a:lstStyle/>
          <a:p>
            <a:pPr algn="ctr">
              <a:defRPr/>
            </a:pPr>
            <a:r>
              <a:rPr lang="en-US" sz="3600" i="1" dirty="0">
                <a:ln>
                  <a:solidFill>
                    <a:srgbClr val="000000"/>
                  </a:solidFill>
                </a:ln>
                <a:latin typeface="Garamond"/>
                <a:cs typeface="Garamond"/>
              </a:rPr>
              <a:t> </a:t>
            </a:r>
            <a:r>
              <a:rPr lang="en-US" sz="3600" b="1" dirty="0">
                <a:ln>
                  <a:solidFill>
                    <a:srgbClr val="000000"/>
                  </a:solidFill>
                </a:ln>
                <a:latin typeface="Garamond"/>
                <a:cs typeface="Garamond"/>
              </a:rPr>
              <a:t>The First Reunion</a:t>
            </a:r>
          </a:p>
        </p:txBody>
      </p:sp>
      <p:sp>
        <p:nvSpPr>
          <p:cNvPr id="7" name="Rectangle 8"/>
          <p:cNvSpPr>
            <a:spLocks noChangeArrowheads="1"/>
          </p:cNvSpPr>
          <p:nvPr/>
        </p:nvSpPr>
        <p:spPr bwMode="auto">
          <a:xfrm>
            <a:off x="2513012" y="1600200"/>
            <a:ext cx="7162800" cy="100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10000"/>
              </a:lnSpc>
            </a:pPr>
            <a:r>
              <a:rPr lang="en-US" dirty="0">
                <a:solidFill>
                  <a:schemeClr val="tx1"/>
                </a:solidFill>
                <a:latin typeface="Arial"/>
                <a:cs typeface="Arial"/>
              </a:rPr>
              <a:t>The </a:t>
            </a:r>
            <a:r>
              <a:rPr lang="en-US" b="1" dirty="0">
                <a:solidFill>
                  <a:srgbClr val="000090"/>
                </a:solidFill>
                <a:latin typeface="Arial"/>
                <a:cs typeface="Arial"/>
              </a:rPr>
              <a:t>First Reunion (15</a:t>
            </a:r>
            <a:r>
              <a:rPr lang="en-US" b="1" baseline="30000" dirty="0">
                <a:solidFill>
                  <a:srgbClr val="000090"/>
                </a:solidFill>
                <a:latin typeface="Arial"/>
                <a:cs typeface="Arial"/>
              </a:rPr>
              <a:t>th</a:t>
            </a:r>
            <a:r>
              <a:rPr lang="en-US" b="1" dirty="0">
                <a:solidFill>
                  <a:srgbClr val="000090"/>
                </a:solidFill>
                <a:latin typeface="Arial"/>
                <a:cs typeface="Arial"/>
              </a:rPr>
              <a:t> anniversary) </a:t>
            </a:r>
            <a:r>
              <a:rPr lang="en-US" dirty="0">
                <a:solidFill>
                  <a:schemeClr val="tx1"/>
                </a:solidFill>
                <a:latin typeface="Arial"/>
                <a:cs typeface="Arial"/>
              </a:rPr>
              <a:t>honoring the survivors and the lost at sea’s families and friends of USS </a:t>
            </a:r>
            <a:r>
              <a:rPr lang="en-US" i="1" dirty="0">
                <a:solidFill>
                  <a:schemeClr val="tx1"/>
                </a:solidFill>
                <a:latin typeface="Arial"/>
                <a:cs typeface="Arial"/>
              </a:rPr>
              <a:t>Indianapolis</a:t>
            </a:r>
            <a:r>
              <a:rPr lang="en-US" dirty="0">
                <a:solidFill>
                  <a:schemeClr val="tx1"/>
                </a:solidFill>
                <a:latin typeface="Arial"/>
                <a:cs typeface="Arial"/>
              </a:rPr>
              <a:t> (CA-35) was held in Indianapolis, Indiana on </a:t>
            </a:r>
            <a:r>
              <a:rPr lang="en-US" b="1" dirty="0">
                <a:solidFill>
                  <a:srgbClr val="000090"/>
                </a:solidFill>
                <a:latin typeface="Arial"/>
                <a:cs typeface="Arial"/>
              </a:rPr>
              <a:t>July 30-31, 1960</a:t>
            </a:r>
            <a:r>
              <a:rPr lang="en-US" dirty="0">
                <a:solidFill>
                  <a:schemeClr val="tx1"/>
                </a:solidFill>
                <a:latin typeface="Arial"/>
                <a:cs typeface="Arial"/>
              </a:rPr>
              <a:t>.</a:t>
            </a:r>
            <a:endParaRPr lang="en-US" sz="1000" i="1" dirty="0">
              <a:solidFill>
                <a:schemeClr val="tx1"/>
              </a:solidFill>
              <a:latin typeface="Garamond" charset="0"/>
              <a:cs typeface="Garamond" charset="0"/>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208212" y="2971800"/>
            <a:ext cx="7772400" cy="3505200"/>
          </a:xfrm>
          <a:prstGeom prst="rect">
            <a:avLst/>
          </a:prstGeom>
          <a:noFill/>
          <a:ln>
            <a:noFill/>
          </a:ln>
        </p:spPr>
      </p:pic>
    </p:spTree>
    <p:extLst>
      <p:ext uri="{BB962C8B-B14F-4D97-AF65-F5344CB8AC3E}">
        <p14:creationId xmlns:p14="http://schemas.microsoft.com/office/powerpoint/2010/main" val="431010747"/>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618880" y="649069"/>
            <a:ext cx="4951065" cy="646331"/>
          </a:xfrm>
          <a:prstGeom prst="rect">
            <a:avLst/>
          </a:prstGeom>
          <a:solidFill>
            <a:srgbClr val="000090"/>
          </a:solidFill>
          <a:ln w="76200" cmpd="sng">
            <a:solidFill>
              <a:srgbClr val="FF0000"/>
            </a:solidFill>
          </a:ln>
        </p:spPr>
        <p:txBody>
          <a:bodyPr wrap="square">
            <a:spAutoFit/>
          </a:bodyPr>
          <a:lstStyle/>
          <a:p>
            <a:pPr algn="ctr">
              <a:defRPr/>
            </a:pPr>
            <a:r>
              <a:rPr lang="en-US" sz="3600" i="1" dirty="0">
                <a:ln>
                  <a:solidFill>
                    <a:srgbClr val="000000"/>
                  </a:solidFill>
                </a:ln>
                <a:latin typeface="Garamond"/>
                <a:cs typeface="Garamond"/>
              </a:rPr>
              <a:t> </a:t>
            </a:r>
            <a:r>
              <a:rPr lang="en-US" sz="3600" b="1" dirty="0">
                <a:ln>
                  <a:solidFill>
                    <a:srgbClr val="000000"/>
                  </a:solidFill>
                </a:ln>
                <a:latin typeface="Garamond"/>
                <a:cs typeface="Garamond"/>
              </a:rPr>
              <a:t>Ongoing Reunions</a:t>
            </a:r>
          </a:p>
        </p:txBody>
      </p:sp>
      <p:sp>
        <p:nvSpPr>
          <p:cNvPr id="3" name="Rectangle 8"/>
          <p:cNvSpPr>
            <a:spLocks noChangeArrowheads="1"/>
          </p:cNvSpPr>
          <p:nvPr/>
        </p:nvSpPr>
        <p:spPr bwMode="auto">
          <a:xfrm>
            <a:off x="2151062" y="2209800"/>
            <a:ext cx="78867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dirty="0">
                <a:solidFill>
                  <a:schemeClr val="tx1"/>
                </a:solidFill>
                <a:latin typeface="Arial"/>
                <a:cs typeface="Arial"/>
              </a:rPr>
              <a:t>After breaking the ice in 1960, the tradition of holding </a:t>
            </a:r>
            <a:r>
              <a:rPr lang="en-US" sz="2000" i="1" dirty="0">
                <a:solidFill>
                  <a:schemeClr val="tx1"/>
                </a:solidFill>
                <a:latin typeface="Arial"/>
                <a:cs typeface="Arial"/>
              </a:rPr>
              <a:t>Indy</a:t>
            </a:r>
            <a:r>
              <a:rPr lang="en-US" sz="2000" dirty="0">
                <a:solidFill>
                  <a:schemeClr val="tx1"/>
                </a:solidFill>
                <a:latin typeface="Arial"/>
                <a:cs typeface="Arial"/>
              </a:rPr>
              <a:t> Reunions has continued over the years.</a:t>
            </a:r>
          </a:p>
          <a:p>
            <a:endParaRPr lang="en-US" sz="1400" dirty="0">
              <a:solidFill>
                <a:schemeClr val="tx1"/>
              </a:solidFill>
              <a:latin typeface="Arial"/>
              <a:cs typeface="Arial"/>
            </a:endParaRPr>
          </a:p>
          <a:p>
            <a:r>
              <a:rPr lang="en-US" sz="2000" dirty="0">
                <a:solidFill>
                  <a:schemeClr val="tx1"/>
                </a:solidFill>
                <a:latin typeface="Arial"/>
                <a:cs typeface="Arial"/>
              </a:rPr>
              <a:t>A 75</a:t>
            </a:r>
            <a:r>
              <a:rPr lang="en-US" sz="2000" baseline="30000" dirty="0">
                <a:solidFill>
                  <a:schemeClr val="tx1"/>
                </a:solidFill>
                <a:latin typeface="Arial"/>
                <a:cs typeface="Arial"/>
              </a:rPr>
              <a:t>th</a:t>
            </a:r>
            <a:r>
              <a:rPr lang="en-US" sz="2000" dirty="0">
                <a:solidFill>
                  <a:schemeClr val="tx1"/>
                </a:solidFill>
                <a:latin typeface="Arial"/>
                <a:cs typeface="Arial"/>
              </a:rPr>
              <a:t> reunion in Indianapolis, IN was planned for the year 2020; but, due to the Covid-19 Pandemic, the reunion was held in a “Virtual” format and attended via Zoom computer technology.</a:t>
            </a:r>
          </a:p>
          <a:p>
            <a:endParaRPr lang="en-US" sz="2000" dirty="0">
              <a:solidFill>
                <a:schemeClr val="tx1"/>
              </a:solidFill>
              <a:latin typeface="Arial"/>
              <a:cs typeface="Arial"/>
            </a:endParaRPr>
          </a:p>
          <a:p>
            <a:r>
              <a:rPr lang="en-US" sz="2000" dirty="0">
                <a:solidFill>
                  <a:schemeClr val="tx1"/>
                </a:solidFill>
                <a:latin typeface="Arial"/>
                <a:cs typeface="Arial"/>
              </a:rPr>
              <a:t>At the time of the 75</a:t>
            </a:r>
            <a:r>
              <a:rPr lang="en-US" sz="2000" baseline="30000" dirty="0">
                <a:solidFill>
                  <a:schemeClr val="tx1"/>
                </a:solidFill>
                <a:latin typeface="Arial"/>
                <a:cs typeface="Arial"/>
              </a:rPr>
              <a:t>th</a:t>
            </a:r>
            <a:r>
              <a:rPr lang="en-US" sz="2000" dirty="0">
                <a:solidFill>
                  <a:schemeClr val="tx1"/>
                </a:solidFill>
                <a:latin typeface="Arial"/>
                <a:cs typeface="Arial"/>
              </a:rPr>
              <a:t> reunion (30 July 2020), 8 of the 316 survivors were still living.</a:t>
            </a:r>
          </a:p>
          <a:p>
            <a:endParaRPr lang="en-US" sz="1400" dirty="0">
              <a:solidFill>
                <a:schemeClr val="tx1"/>
              </a:solidFill>
              <a:latin typeface="Arial"/>
              <a:cs typeface="Arial"/>
            </a:endParaRPr>
          </a:p>
          <a:p>
            <a:r>
              <a:rPr lang="en-US" sz="2000" dirty="0">
                <a:solidFill>
                  <a:schemeClr val="tx1"/>
                </a:solidFill>
                <a:latin typeface="Arial"/>
                <a:cs typeface="Arial"/>
              </a:rPr>
              <a:t>The next few slides share actual photos from a few recent reunions leading up to the 75</a:t>
            </a:r>
            <a:r>
              <a:rPr lang="en-US" sz="2000" baseline="30000" dirty="0">
                <a:solidFill>
                  <a:schemeClr val="tx1"/>
                </a:solidFill>
                <a:latin typeface="Arial"/>
                <a:cs typeface="Arial"/>
              </a:rPr>
              <a:t>th</a:t>
            </a:r>
            <a:r>
              <a:rPr lang="en-US" sz="2000" dirty="0">
                <a:solidFill>
                  <a:schemeClr val="tx1"/>
                </a:solidFill>
                <a:latin typeface="Arial"/>
                <a:cs typeface="Arial"/>
              </a:rPr>
              <a:t> </a:t>
            </a:r>
            <a:r>
              <a:rPr lang="mr-IN" sz="2000" dirty="0">
                <a:solidFill>
                  <a:schemeClr val="tx1"/>
                </a:solidFill>
                <a:latin typeface="Arial"/>
                <a:cs typeface="Arial"/>
              </a:rPr>
              <a:t>………</a:t>
            </a:r>
            <a:r>
              <a:rPr lang="en-US" sz="2000" dirty="0">
                <a:solidFill>
                  <a:schemeClr val="tx1"/>
                </a:solidFill>
                <a:latin typeface="Arial"/>
                <a:cs typeface="Arial"/>
              </a:rPr>
              <a:t> </a:t>
            </a:r>
          </a:p>
          <a:p>
            <a:endParaRPr lang="en-US" sz="2000" dirty="0">
              <a:solidFill>
                <a:schemeClr val="tx1"/>
              </a:solidFill>
              <a:latin typeface="Arial"/>
              <a:cs typeface="Arial"/>
            </a:endParaRPr>
          </a:p>
          <a:p>
            <a:endParaRPr lang="en-US" sz="2000" dirty="0">
              <a:solidFill>
                <a:schemeClr val="tx1"/>
              </a:solidFill>
              <a:latin typeface="Arial"/>
              <a:cs typeface="Arial"/>
            </a:endParaRPr>
          </a:p>
        </p:txBody>
      </p:sp>
      <p:sp>
        <p:nvSpPr>
          <p:cNvPr id="4" name="Rectangle 8"/>
          <p:cNvSpPr>
            <a:spLocks noChangeArrowheads="1"/>
          </p:cNvSpPr>
          <p:nvPr/>
        </p:nvSpPr>
        <p:spPr bwMode="auto">
          <a:xfrm>
            <a:off x="2362072" y="3886201"/>
            <a:ext cx="70854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Arial"/>
                <a:cs typeface="Arial"/>
              </a:rPr>
              <a:t> </a:t>
            </a:r>
          </a:p>
        </p:txBody>
      </p:sp>
      <p:sp>
        <p:nvSpPr>
          <p:cNvPr id="6" name="Rectangle 8"/>
          <p:cNvSpPr>
            <a:spLocks noChangeArrowheads="1"/>
          </p:cNvSpPr>
          <p:nvPr/>
        </p:nvSpPr>
        <p:spPr bwMode="auto">
          <a:xfrm>
            <a:off x="2362072" y="2838272"/>
            <a:ext cx="70854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Arial"/>
                <a:cs typeface="Arial"/>
              </a:rPr>
              <a:t> </a:t>
            </a:r>
          </a:p>
        </p:txBody>
      </p:sp>
    </p:spTree>
    <p:extLst>
      <p:ext uri="{BB962C8B-B14F-4D97-AF65-F5344CB8AC3E}">
        <p14:creationId xmlns:p14="http://schemas.microsoft.com/office/powerpoint/2010/main" val="1495588828"/>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8456612" y="2819400"/>
            <a:ext cx="32766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z="1400" dirty="0"/>
              <a:t> 2013 Reunion - Survivors with  </a:t>
            </a:r>
          </a:p>
          <a:p>
            <a:pPr>
              <a:buClrTx/>
              <a:buFontTx/>
              <a:buNone/>
              <a:defRPr/>
            </a:pPr>
            <a:r>
              <a:rPr lang="en-US" sz="1400" dirty="0"/>
              <a:t> Indiana Governor Mike Pence</a:t>
            </a:r>
            <a:endParaRPr lang="en-US" sz="1400" i="1" dirty="0"/>
          </a:p>
        </p:txBody>
      </p:sp>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379412" y="457200"/>
            <a:ext cx="3276600" cy="2438400"/>
          </a:xfrm>
          <a:prstGeom prst="rect">
            <a:avLst/>
          </a:prstGeom>
          <a:noFill/>
          <a:ln w="63500">
            <a:solidFill>
              <a:schemeClr val="bg1">
                <a:lumMod val="85000"/>
              </a:schemeClr>
            </a:solidFill>
          </a:ln>
        </p:spPr>
      </p:pic>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7999412" y="381000"/>
            <a:ext cx="3810000" cy="2440305"/>
          </a:xfrm>
          <a:prstGeom prst="rect">
            <a:avLst/>
          </a:prstGeom>
          <a:noFill/>
          <a:ln w="63500">
            <a:solidFill>
              <a:schemeClr val="bg1">
                <a:lumMod val="85000"/>
              </a:schemeClr>
            </a:solidFill>
          </a:ln>
        </p:spPr>
      </p:pic>
      <p:sp>
        <p:nvSpPr>
          <p:cNvPr id="18" name="Text Box 6"/>
          <p:cNvSpPr txBox="1">
            <a:spLocks noChangeArrowheads="1"/>
          </p:cNvSpPr>
          <p:nvPr/>
        </p:nvSpPr>
        <p:spPr bwMode="auto">
          <a:xfrm>
            <a:off x="531812" y="2895600"/>
            <a:ext cx="32766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z="1400" dirty="0"/>
              <a:t>   2010 Reunion - Survivors with  </a:t>
            </a:r>
          </a:p>
          <a:p>
            <a:pPr>
              <a:buClrTx/>
              <a:buFontTx/>
              <a:buNone/>
              <a:defRPr/>
            </a:pPr>
            <a:r>
              <a:rPr lang="en-US" sz="1400" dirty="0"/>
              <a:t>   special guests</a:t>
            </a:r>
            <a:endParaRPr lang="en-US" sz="1400" i="1" dirty="0"/>
          </a:p>
        </p:txBody>
      </p:sp>
      <p:pic>
        <p:nvPicPr>
          <p:cNvPr id="3" name="Picture 2"/>
          <p:cNvPicPr>
            <a:picLocks noChangeAspect="1"/>
          </p:cNvPicPr>
          <p:nvPr/>
        </p:nvPicPr>
        <p:blipFill>
          <a:blip r:embed="rId6"/>
          <a:stretch>
            <a:fillRect/>
          </a:stretch>
        </p:blipFill>
        <p:spPr>
          <a:xfrm>
            <a:off x="1331912" y="3560233"/>
            <a:ext cx="9525000" cy="2434167"/>
          </a:xfrm>
          <a:prstGeom prst="rect">
            <a:avLst/>
          </a:prstGeom>
          <a:ln w="63500">
            <a:solidFill>
              <a:schemeClr val="bg1">
                <a:lumMod val="85000"/>
              </a:schemeClr>
            </a:solidFill>
          </a:ln>
        </p:spPr>
      </p:pic>
      <p:sp>
        <p:nvSpPr>
          <p:cNvPr id="21" name="Text Box 6"/>
          <p:cNvSpPr txBox="1">
            <a:spLocks noChangeArrowheads="1"/>
          </p:cNvSpPr>
          <p:nvPr/>
        </p:nvSpPr>
        <p:spPr bwMode="auto">
          <a:xfrm>
            <a:off x="1293812" y="6096000"/>
            <a:ext cx="9525000" cy="53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a:buClrTx/>
              <a:buFontTx/>
              <a:buNone/>
              <a:defRPr/>
            </a:pPr>
            <a:r>
              <a:rPr lang="en-US" sz="1400" dirty="0"/>
              <a:t> 2019 Reunion </a:t>
            </a:r>
            <a:r>
              <a:rPr lang="mr-IN" sz="1400" dirty="0"/>
              <a:t>–</a:t>
            </a:r>
            <a:r>
              <a:rPr lang="en-US" sz="1400" dirty="0"/>
              <a:t> A Full House at the Hyatt Hotel in Indianapolis, IN</a:t>
            </a:r>
            <a:endParaRPr lang="en-US" sz="1400" i="1" dirty="0"/>
          </a:p>
        </p:txBody>
      </p:sp>
      <p:sp>
        <p:nvSpPr>
          <p:cNvPr id="10" name="Text Box 6"/>
          <p:cNvSpPr txBox="1">
            <a:spLocks noChangeArrowheads="1"/>
          </p:cNvSpPr>
          <p:nvPr/>
        </p:nvSpPr>
        <p:spPr bwMode="auto">
          <a:xfrm>
            <a:off x="4113212" y="3048000"/>
            <a:ext cx="38100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z="1400" dirty="0"/>
              <a:t> 2019 Reunion </a:t>
            </a:r>
            <a:r>
              <a:rPr lang="mr-IN" sz="1400" dirty="0"/>
              <a:t>–</a:t>
            </a:r>
            <a:r>
              <a:rPr lang="en-US" sz="1400" dirty="0"/>
              <a:t> Survivor Edgar Harrell</a:t>
            </a:r>
            <a:endParaRPr lang="en-US" sz="1400" i="1" dirty="0"/>
          </a:p>
        </p:txBody>
      </p:sp>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4189412" y="152400"/>
            <a:ext cx="3194050" cy="2895600"/>
          </a:xfrm>
          <a:prstGeom prst="rect">
            <a:avLst/>
          </a:prstGeom>
          <a:noFill/>
          <a:ln w="63500">
            <a:solidFill>
              <a:schemeClr val="bg1">
                <a:lumMod val="85000"/>
              </a:schemeClr>
            </a:solidFill>
          </a:ln>
        </p:spPr>
      </p:pic>
    </p:spTree>
    <p:extLst>
      <p:ext uri="{BB962C8B-B14F-4D97-AF65-F5344CB8AC3E}">
        <p14:creationId xmlns:p14="http://schemas.microsoft.com/office/powerpoint/2010/main" val="2545768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Microsoft YaHei"/>
      </a:majorFont>
      <a:minorFont>
        <a:latin typeface="Gill Sans MT"/>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24981</TotalTime>
  <Words>9587</Words>
  <Application>Microsoft Office PowerPoint</Application>
  <PresentationFormat>Custom</PresentationFormat>
  <Paragraphs>1144</Paragraphs>
  <Slides>121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Microsoft YaHei</vt:lpstr>
      <vt:lpstr>Arial</vt:lpstr>
      <vt:lpstr>Calibri</vt:lpstr>
      <vt:lpstr>Garamond</vt:lpstr>
      <vt:lpstr>Gill Sans MT</vt:lpstr>
      <vt:lpstr>Lucida Grande</vt:lpstr>
      <vt:lpstr>Stencil</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 the years, Multiple Books &amp; Movies have told Indy’s story!</vt:lpstr>
      <vt:lpstr>PowerPoint Presentation</vt:lpstr>
      <vt:lpstr>PowerPoint Presentation</vt:lpstr>
      <vt:lpstr>PowerPoint Presentation</vt:lpstr>
      <vt:lpstr>PowerPoint Presentation</vt:lpstr>
      <vt:lpstr>PowerPoint Presentation</vt:lpstr>
    </vt:vector>
  </TitlesOfParts>
  <Manager/>
  <Company>USS Indianapolis (CA-35) Legacy Organization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USS Indianapolis Story - MAC pptx - Self Study </dc:title>
  <dc:subject/>
  <dc:creator>E. Carl Fahnestock</dc:creator>
  <cp:keywords/>
  <dc:description>This presentation was created on a MAC (Apple) computer using the Microsoft Office Powerpoint for Apple product</dc:description>
  <cp:lastModifiedBy>Theodore Ott</cp:lastModifiedBy>
  <cp:revision>1548</cp:revision>
  <cp:lastPrinted>2021-02-10T14:45:13Z</cp:lastPrinted>
  <dcterms:created xsi:type="dcterms:W3CDTF">1601-01-01T00:00:00Z</dcterms:created>
  <dcterms:modified xsi:type="dcterms:W3CDTF">2025-04-16T19:32:17Z</dcterms:modified>
  <cp:category>Education Committee Resources</cp:category>
</cp:coreProperties>
</file>